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SpecialPlsOnTitleSld="0">
  <p:sldMasterIdLst>
    <p:sldMasterId id="2147483658" r:id="rId5"/>
    <p:sldMasterId id="2147483662" r:id="rId6"/>
    <p:sldMasterId id="2147483674" r:id="rId7"/>
    <p:sldMasterId id="2147483686" r:id="rId8"/>
    <p:sldMasterId id="2147483698" r:id="rId9"/>
    <p:sldMasterId id="2147483710" r:id="rId10"/>
    <p:sldMasterId id="2147483722" r:id="rId11"/>
    <p:sldMasterId id="2147483734" r:id="rId12"/>
    <p:sldMasterId id="2147483746" r:id="rId13"/>
    <p:sldMasterId id="2147483758" r:id="rId14"/>
  </p:sldMasterIdLst>
  <p:notesMasterIdLst>
    <p:notesMasterId r:id="rId15"/>
  </p:notesMasterIdLst>
  <p:sldIdLst>
    <p:sldId id="416" r:id="rId16"/>
    <p:sldId id="445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60" r:id="rId28"/>
    <p:sldId id="458" r:id="rId29"/>
    <p:sldId id="459" r:id="rId30"/>
    <p:sldId id="440" r:id="rId31"/>
    <p:sldId id="441" r:id="rId32"/>
    <p:sldId id="384" r:id="rId33"/>
    <p:sldId id="387" r:id="rId34"/>
    <p:sldId id="388" r:id="rId35"/>
    <p:sldId id="396" r:id="rId36"/>
    <p:sldId id="397" r:id="rId37"/>
    <p:sldId id="392" r:id="rId38"/>
    <p:sldId id="398" r:id="rId39"/>
    <p:sldId id="399" r:id="rId40"/>
    <p:sldId id="401" r:id="rId41"/>
    <p:sldId id="402" r:id="rId42"/>
    <p:sldId id="403" r:id="rId43"/>
    <p:sldId id="404" r:id="rId44"/>
    <p:sldId id="405" r:id="rId45"/>
    <p:sldId id="406" r:id="rId46"/>
    <p:sldId id="410" r:id="rId47"/>
    <p:sldId id="407" r:id="rId48"/>
    <p:sldId id="408" r:id="rId49"/>
    <p:sldId id="412" r:id="rId50"/>
    <p:sldId id="411" r:id="rId51"/>
    <p:sldId id="414" r:id="rId52"/>
    <p:sldId id="457" r:id="rId53"/>
    <p:sldId id="447" r:id="rId54"/>
    <p:sldId id="448" r:id="rId55"/>
    <p:sldId id="449" r:id="rId56"/>
    <p:sldId id="446" r:id="rId57"/>
    <p:sldId id="417" r:id="rId58"/>
    <p:sldId id="455" r:id="rId59"/>
    <p:sldId id="451" r:id="rId60"/>
    <p:sldId id="452" r:id="rId61"/>
    <p:sldId id="453" r:id="rId62"/>
    <p:sldId id="454" r:id="rId63"/>
    <p:sldId id="456" r:id="rId64"/>
    <p:sldId id="418" r:id="rId65"/>
    <p:sldId id="419" r:id="rId66"/>
    <p:sldId id="420" r:id="rId67"/>
    <p:sldId id="421" r:id="rId68"/>
    <p:sldId id="422" r:id="rId69"/>
    <p:sldId id="423" r:id="rId70"/>
    <p:sldId id="424" r:id="rId71"/>
    <p:sldId id="425" r:id="rId72"/>
    <p:sldId id="426" r:id="rId73"/>
    <p:sldId id="427" r:id="rId74"/>
    <p:sldId id="450" r:id="rId75"/>
    <p:sldId id="428" r:id="rId76"/>
    <p:sldId id="444" r:id="rId77"/>
    <p:sldId id="443" r:id="rId78"/>
    <p:sldId id="442" r:id="rId79"/>
  </p:sldIdLst>
  <p:sldSz cx="9144000" cy="6858000"/>
  <p:notesSz cx="6794500" cy="9906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57892277" val="982" revOS="4"/>
      <pr:smFileRevision xmlns:pr="smNativeData" dt="1657892277" val="101"/>
      <pr:guideOptions xmlns:pr="smNativeData" dt="1657892277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Grid="0" snapToObjects="1">
      <p:cViewPr varScale="1">
        <p:scale>
          <a:sx n="59" d="100"/>
          <a:sy n="59" d="100"/>
        </p:scale>
        <p:origin x="2328" y="210"/>
      </p:cViewPr>
      <p:guideLst x="0" y="0">
        <p:guide orient="horz" pos="4199"/>
        <p:guide orient="horz" pos="875"/>
        <p:guide pos="391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 snapToGrid="0" snapToObjects="1">
      <p:cViewPr>
        <p:scale>
          <a:sx n="59" d="100"/>
          <a:sy n="59" d="100"/>
        </p:scale>
        <p:origin x="2328" y="210"/>
      </p:cViewPr>
    </p:cSldViewPr>
  </p:notesViewPr>
  <p:gridSpacing cx="215900" cy="21590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9" Type="http://schemas.openxmlformats.org/officeDocument/2006/relationships/slideMaster" Target="slideMasters/slideMaster5.xml"/><Relationship Id="rId10" Type="http://schemas.openxmlformats.org/officeDocument/2006/relationships/slideMaster" Target="slideMasters/slideMaster6.xml"/><Relationship Id="rId11" Type="http://schemas.openxmlformats.org/officeDocument/2006/relationships/slideMaster" Target="slideMasters/slideMaster7.xml"/><Relationship Id="rId12" Type="http://schemas.openxmlformats.org/officeDocument/2006/relationships/slideMaster" Target="slideMasters/slideMaster8.xml"/><Relationship Id="rId13" Type="http://schemas.openxmlformats.org/officeDocument/2006/relationships/slideMaster" Target="slideMasters/slideMaster9.xml"/><Relationship Id="rId14" Type="http://schemas.openxmlformats.org/officeDocument/2006/relationships/slideMaster" Target="slideMasters/slideMaster10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63" Type="http://schemas.openxmlformats.org/officeDocument/2006/relationships/slide" Target="slides/slide48.xml"/><Relationship Id="rId64" Type="http://schemas.openxmlformats.org/officeDocument/2006/relationships/slide" Target="slides/slide49.xml"/><Relationship Id="rId65" Type="http://schemas.openxmlformats.org/officeDocument/2006/relationships/slide" Target="slides/slide50.xml"/><Relationship Id="rId66" Type="http://schemas.openxmlformats.org/officeDocument/2006/relationships/slide" Target="slides/slide51.xml"/><Relationship Id="rId67" Type="http://schemas.openxmlformats.org/officeDocument/2006/relationships/slide" Target="slides/slide52.xml"/><Relationship Id="rId68" Type="http://schemas.openxmlformats.org/officeDocument/2006/relationships/slide" Target="slides/slide53.xml"/><Relationship Id="rId69" Type="http://schemas.openxmlformats.org/officeDocument/2006/relationships/slide" Target="slides/slide54.xml"/><Relationship Id="rId70" Type="http://schemas.openxmlformats.org/officeDocument/2006/relationships/slide" Target="slides/slide55.xml"/><Relationship Id="rId71" Type="http://schemas.openxmlformats.org/officeDocument/2006/relationships/slide" Target="slides/slide56.xml"/><Relationship Id="rId72" Type="http://schemas.openxmlformats.org/officeDocument/2006/relationships/slide" Target="slides/slide57.xml"/><Relationship Id="rId73" Type="http://schemas.openxmlformats.org/officeDocument/2006/relationships/slide" Target="slides/slide58.xml"/><Relationship Id="rId74" Type="http://schemas.openxmlformats.org/officeDocument/2006/relationships/slide" Target="slides/slide59.xml"/><Relationship Id="rId75" Type="http://schemas.openxmlformats.org/officeDocument/2006/relationships/slide" Target="slides/slide60.xml"/><Relationship Id="rId76" Type="http://schemas.openxmlformats.org/officeDocument/2006/relationships/slide" Target="slides/slide61.xml"/><Relationship Id="rId77" Type="http://schemas.openxmlformats.org/officeDocument/2006/relationships/slide" Target="slides/slide62.xml"/><Relationship Id="rId78" Type="http://schemas.openxmlformats.org/officeDocument/2006/relationships/slide" Target="slides/slide63.xml"/><Relationship Id="rId79" Type="http://schemas.openxmlformats.org/officeDocument/2006/relationships/slide" Target="slides/slide64.xml"/></Relationships>
</file>

<file path=ppt/drawings/_rels/vmlDrawing1.vml.rels><?xml version="1.0" encoding="UTF-8" standalone="yes" ?>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 ?>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 ?>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wAD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B0SAAAMAwAAEAAAACYAAAAIAAAAP48AAAAAAAA="/>
              </a:ext>
            </a:extLst>
          </p:cNvSpPr>
          <p:nvPr>
            <p:ph type="hdr" sz="quarter"/>
          </p:nvPr>
        </p:nvSpPr>
        <p:spPr>
          <a:xfrm>
            <a:off x="0" y="0"/>
            <a:ext cx="2944495" cy="4953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de-de" sz="1200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</a:p>
        </p:txBody>
      </p:sp>
      <p:sp>
        <p:nvSpPr>
          <p:cNvPr id="3" name="Datumsplatzhalter 2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c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FwAAAAAAAMopAAAMAwAAEAAAACYAAAAIAAAAP48AAAAAAAA="/>
              </a:ext>
            </a:extLst>
          </p:cNvSpPr>
          <p:nvPr>
            <p:ph type="dt" idx="1"/>
          </p:nvPr>
        </p:nvSpPr>
        <p:spPr>
          <a:xfrm>
            <a:off x="3848735" y="0"/>
            <a:ext cx="2944495" cy="4953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de-de" sz="1200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fld id="{22E83C48-06CF-BDCA-8150-F09F721E77A5}" type="datetime1">
              <a:t>13.07.2022</a:t>
            </a:fld>
          </a:p>
        </p:txBody>
      </p:sp>
      <p:sp>
        <p:nvSpPr>
          <p:cNvPr id="4" name="Folienbildplatzhalter 3"/>
          <p:cNvSpPr>
            <a:spLocks noGrp="1" noChangeArrowheads="1"/>
            <a:extLst>
              <a:ext uri="smNativeData">
                <pr:smNativeData xmlns:pr="smNativeData" val="SMDATA_13_tW3R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T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qBQAAkgQAACIkAABsGwAAEAAAACYAAAAIAAAAvw8AAP8fAAA="/>
              </a:ext>
            </a:extLst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5" name="Notizenplatzhalter 4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yU2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uBAAA8hwAAJ4lAABeOAAAEAAAACYAAAAIAAAAPy8AAP8fAAA="/>
              </a:ext>
            </a:extLst>
          </p:cNvSpPr>
          <p:nvPr>
            <p:ph type="body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Textmasterformate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6" name="Fußzeilenplatzhalter 5"/>
          <p:cNvSpPr>
            <a:spLocks noGrp="1" noChangeArrowheads="1"/>
            <a:extLst>
              <a:ext uri="smNativeData">
                <pr:smNativeData xmlns:pr="smNativeData" val="SMDATA_13_tW3R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4TkAAB0SAADtPAAAEAAAACYAAAAIAAAAv48AAP8fAAA="/>
              </a:ext>
            </a:extLst>
          </p:cNvSpPr>
          <p:nvPr>
            <p:ph type="ftr" sz="quarter" idx="4"/>
          </p:nvPr>
        </p:nvSpPr>
        <p:spPr>
          <a:xfrm>
            <a:off x="0" y="9408795"/>
            <a:ext cx="2944495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de-de" sz="1200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</a:p>
        </p:txBody>
      </p:sp>
      <p:sp>
        <p:nvSpPr>
          <p:cNvPr id="7" name="Foliennummernplatzhalter 6"/>
          <p:cNvSpPr>
            <a:spLocks noGrp="1" noChangeArrowheads="1"/>
            <a:extLst>
              <a:ext uri="smNativeData">
                <pr:smNativeData xmlns:pr="smNativeData" val="SMDATA_13_tW3R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FwAA4TkAAMopAADtPAAAEAAAACYAAAAIAAAAv48AAP8fAAA="/>
              </a:ext>
            </a:extLst>
          </p:cNvSpPr>
          <p:nvPr>
            <p:ph type="sldNum" sz="quarter" idx="5"/>
          </p:nvPr>
        </p:nvSpPr>
        <p:spPr>
          <a:xfrm>
            <a:off x="3848735" y="9408795"/>
            <a:ext cx="2944495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de-de" sz="1200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fld id="{22E83EA8-E6CF-BDC8-8150-109D701E7745}" type="slidenum">
              <a:t>‹Nr.›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val="SMDATA_13_tW3R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yfrAg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qBQAAkgQAACIkAABsGwAAEAAAACYAAAAIAAAAAQAAAAAAAAA="/>
              </a:ext>
            </a:extLst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uBAAA8hwAAJ4lAABeOAAAEAAAACYAAAAIAAAAASAAAAAAAAA="/>
              </a:ext>
            </a:extLst>
          </p:cNvSpPr>
          <p:nvPr>
            <p:ph type="body" idx="1"/>
          </p:nvPr>
        </p:nvSpPr>
        <p:spPr>
          <a:xfrm>
            <a:off x="679450" y="4705350"/>
            <a:ext cx="5435600" cy="44577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FwAA4TkAAMopAADtPA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48735" y="9408795"/>
            <a:ext cx="2944495" cy="495300"/>
          </a:xfrm>
        </p:spPr>
        <p:txBody>
          <a:bodyPr/>
          <a:lstStyle/>
          <a:p>
            <a:pPr>
              <a:defRPr lang="de-de"/>
            </a:pPr>
            <a:fld id="{22E84522-6CCF-BDB3-8150-9AE60B1E77CF}" type="slidenum">
              <a:t>3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val="SMDATA_13_tW3R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qBQAAkgQAACIkAABsGwAAEAAAACYAAAAIAAAAAQAAAAAAAAA="/>
              </a:ext>
            </a:extLst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uBAAA8hwAAJ4lAABeOAAAEAAAACYAAAAIAAAAASAAAAAAAAA="/>
              </a:ext>
            </a:extLst>
          </p:cNvSpPr>
          <p:nvPr>
            <p:ph type="body" idx="1"/>
          </p:nvPr>
        </p:nvSpPr>
        <p:spPr>
          <a:xfrm>
            <a:off x="679450" y="4705350"/>
            <a:ext cx="5435600" cy="44577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FwAA4TkAAMopAADtPA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48735" y="9408795"/>
            <a:ext cx="2944495" cy="495300"/>
          </a:xfrm>
        </p:spPr>
        <p:txBody>
          <a:bodyPr/>
          <a:lstStyle/>
          <a:p>
            <a:pPr>
              <a:defRPr lang="de-de"/>
            </a:pPr>
            <a:fld id="{22E8428F-C1CF-BDB4-8150-37E10C1E7762}" type="slidenum">
              <a:t>4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val="SMDATA_13_tW3R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qBQAAkgQAACIkAABsGwAAEAAAACYAAAAIAAAAAQAAAAAAAAA="/>
              </a:ext>
            </a:extLst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uBAAA8hwAAJ4lAABeOAAAEAAAACYAAAAIAAAAASAAAAAAAAA="/>
              </a:ext>
            </a:extLst>
          </p:cNvSpPr>
          <p:nvPr>
            <p:ph type="body" idx="1"/>
          </p:nvPr>
        </p:nvSpPr>
        <p:spPr>
          <a:xfrm>
            <a:off x="679450" y="4705350"/>
            <a:ext cx="5435600" cy="44577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FwAA4TkAAMopAADtPA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48735" y="9408795"/>
            <a:ext cx="2944495" cy="495300"/>
          </a:xfrm>
        </p:spPr>
        <p:txBody>
          <a:bodyPr/>
          <a:lstStyle/>
          <a:p>
            <a:pPr>
              <a:defRPr lang="de-de"/>
            </a:pPr>
            <a:fld id="{22E82A7B-35CF-BDDC-8150-C389641E7796}" type="slidenum">
              <a:t>6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val="SMDATA_13_tW3R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qBQAAkgQAACIkAABsGwAAEAAAACYAAAAIAAAAAQAAAAAAAAA="/>
              </a:ext>
            </a:extLst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AAY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uBAAA8hwAAJ4lAABeOAAAEAAAACYAAAAIAAAAASAAAAAAAAA="/>
              </a:ext>
            </a:extLst>
          </p:cNvSpPr>
          <p:nvPr>
            <p:ph type="body" idx="1"/>
          </p:nvPr>
        </p:nvSpPr>
        <p:spPr>
          <a:xfrm>
            <a:off x="679450" y="4705350"/>
            <a:ext cx="5435600" cy="44577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FwAA4TkAAMopAADtPA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48735" y="9408795"/>
            <a:ext cx="2944495" cy="495300"/>
          </a:xfrm>
        </p:spPr>
        <p:txBody>
          <a:bodyPr/>
          <a:lstStyle/>
          <a:p>
            <a:pPr>
              <a:defRPr lang="de-de"/>
            </a:pPr>
            <a:fld id="{22E86E19-57CF-BD98-8150-A1CD201E77F4}" type="slidenum">
              <a:t>14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val="SMDATA_13_tW3R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gvPjw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qBQAAkgQAACIkAABsGwAAEAAAACYAAAAIAAAAAQAAAAAAAAA="/>
              </a:ext>
            </a:extLst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uIH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uBAAA8hwAAJ4lAABeOAAAEAAAACYAAAAIAAAAASAAAAAAAAA="/>
              </a:ext>
            </a:extLst>
          </p:cNvSpPr>
          <p:nvPr>
            <p:ph type="body" idx="1"/>
          </p:nvPr>
        </p:nvSpPr>
        <p:spPr>
          <a:xfrm>
            <a:off x="679450" y="4705350"/>
            <a:ext cx="5435600" cy="44577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VMbl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FwAA4TkAAMopAADtPA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48735" y="9408795"/>
            <a:ext cx="2944495" cy="495300"/>
          </a:xfrm>
        </p:spPr>
        <p:txBody>
          <a:bodyPr/>
          <a:lstStyle/>
          <a:p>
            <a:pPr>
              <a:defRPr lang="de-de"/>
            </a:pPr>
            <a:fld id="{22E804A0-EECF-BDF2-8150-18A74A1E774D}" type="slidenum">
              <a:t>15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val="SMDATA_13_tW3R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AwIi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qBQAAkgQAACIkAABsGwAAEAAAACYAAAAIAAAAAQAAAAAAAAA="/>
              </a:ext>
            </a:extLst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jdF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uBAAA8hwAAJ4lAABeOAAAEAAAACYAAAAIAAAAASAAAAAAAAA="/>
              </a:ext>
            </a:extLst>
          </p:cNvSpPr>
          <p:nvPr>
            <p:ph type="body" idx="1"/>
          </p:nvPr>
        </p:nvSpPr>
        <p:spPr>
          <a:xfrm>
            <a:off x="679450" y="4705350"/>
            <a:ext cx="5435600" cy="44577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VyPS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FwAA4TkAAMopAADtPA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48735" y="9408795"/>
            <a:ext cx="2944495" cy="495300"/>
          </a:xfrm>
        </p:spPr>
        <p:txBody>
          <a:bodyPr/>
          <a:lstStyle/>
          <a:p>
            <a:pPr>
              <a:defRPr lang="de-de"/>
            </a:pPr>
            <a:fld id="{22E84356-18CF-BDB5-8150-EEE00D1E77BB}" type="slidenum">
              <a:t>16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val="SMDATA_13_tW3R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qBQAAkgQAACIkAABsGwAAEAAAACYAAAAIAAAAAQAAAAAAAAA="/>
              </a:ext>
            </a:extLst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BzL2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uBAAA8hwAAJ4lAABeOAAAEAAAACYAAAAIAAAAASAAAAAAAAA="/>
              </a:ext>
            </a:extLst>
          </p:cNvSpPr>
          <p:nvPr>
            <p:ph type="body" idx="1"/>
          </p:nvPr>
        </p:nvSpPr>
        <p:spPr>
          <a:xfrm>
            <a:off x="679450" y="4705350"/>
            <a:ext cx="5435600" cy="44577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o9In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FwAA4TkAAMopAADtPA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48735" y="9408795"/>
            <a:ext cx="2944495" cy="495300"/>
          </a:xfrm>
        </p:spPr>
        <p:txBody>
          <a:bodyPr/>
          <a:lstStyle/>
          <a:p>
            <a:pPr>
              <a:defRPr lang="de-de"/>
            </a:pPr>
            <a:fld id="{22E87CDD-93CF-BD8A-8150-65DF321E7730}" type="slidenum">
              <a:t>18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val="SMDATA_13_tW3R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wAQQ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qBQAAkgQAACIkAABsGwAAEAAAACYAAAAIAAAAAQAAAAAAAAA="/>
              </a:ext>
            </a:extLst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uBAAA8hwAAJ4lAABeOAAAEAAAACYAAAAIAAAAASAAAAAAAAA="/>
              </a:ext>
            </a:extLst>
          </p:cNvSpPr>
          <p:nvPr>
            <p:ph type="body" idx="1"/>
          </p:nvPr>
        </p:nvSpPr>
        <p:spPr>
          <a:xfrm>
            <a:off x="679450" y="4705350"/>
            <a:ext cx="5435600" cy="44577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FwAA4TkAAMopAADtPA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48735" y="9408795"/>
            <a:ext cx="2944495" cy="495300"/>
          </a:xfrm>
        </p:spPr>
        <p:txBody>
          <a:bodyPr/>
          <a:lstStyle/>
          <a:p>
            <a:pPr>
              <a:defRPr lang="de-de"/>
            </a:pPr>
            <a:fld id="{22E8152C-62CF-BDE3-8150-94B65B1E77C1}" type="slidenum">
              <a:t>19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val="SMDATA_13_tW3R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qBQAAkgQAACIkAABsGwAAEAAAACYAAAAIAAAAAQAAAAAAAAA="/>
              </a:ext>
            </a:extLst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val="SMDATA_13_tW3R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W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uBAAA8hwAAJ4lAABeOAAAEAAAACYAAAAIAAAAASAAAAAAAAA="/>
              </a:ext>
            </a:extLst>
          </p:cNvSpPr>
          <p:nvPr>
            <p:ph type="body" idx="1"/>
          </p:nvPr>
        </p:nvSpPr>
        <p:spPr>
          <a:xfrm>
            <a:off x="679450" y="4705350"/>
            <a:ext cx="5435600" cy="44577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FwAA4TkAAMopAADtPA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48735" y="9408795"/>
            <a:ext cx="2944495" cy="495300"/>
          </a:xfrm>
        </p:spPr>
        <p:txBody>
          <a:bodyPr/>
          <a:lstStyle/>
          <a:p>
            <a:pPr>
              <a:defRPr lang="de-de"/>
            </a:pPr>
            <a:fld id="{22E84920-6ECF-BDBF-8150-98EA071E77CD}" type="slidenum">
              <a:t>20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2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3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4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4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/Relationships>
</file>

<file path=ppt/slideLayouts/_rels/slideLayout7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eg"/></Relationships>
</file>

<file path=ppt/slideLayouts/_rels/slideLayout8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jpeg"/></Relationships>
</file>

<file path=ppt/slideLayouts/_rels/slideLayout9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AAAAAAAAAAA="/>
              </a:ext>
            </a:extLst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pic>
        <p:nvPicPr>
          <p:cNvPr id="3" name="Grafik 7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AwAA4AsAAH00AAA5EAAAEAAAACYAAAAIAAAADbAAAAAAAAA="/>
              </a:ext>
            </a:extLst>
          </p:cNvSpPr>
          <p:nvPr>
            <p:ph type="ctrTitle"/>
          </p:nvPr>
        </p:nvSpPr>
        <p:spPr>
          <a:xfrm>
            <a:off x="601980" y="1930400"/>
            <a:ext cx="7930515" cy="706755"/>
          </a:xfrm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>
            <a:lvl1pPr algn="l">
              <a:defRPr lang="de-de" sz="1800" b="1" baseline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Herzlich Willkommen zur Tagung „FIFA WM 2011 in Deutschland“</a:t>
            </a:r>
            <a:br/>
          </a:p>
        </p:txBody>
      </p:sp>
      <p:sp>
        <p:nvSpPr>
          <p:cNvPr id="5" name="Untertitel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kAY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DAwAArA8AAH00AAB0GgAAEAAAACYAAAAIAAAADaAAAAAAAAA="/>
              </a:ext>
            </a:extLst>
          </p:cNvSpPr>
          <p:nvPr>
            <p:ph type="subTitle" idx="1"/>
          </p:nvPr>
        </p:nvSpPr>
        <p:spPr>
          <a:xfrm>
            <a:off x="611505" y="2547620"/>
            <a:ext cx="7920990" cy="17526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de-de" sz="1800" baseline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indent="0" algn="ctr">
              <a:buNone/>
              <a:defRPr lang="de-de">
                <a:solidFill>
                  <a:srgbClr val="8C8C8C"/>
                </a:solidFill>
              </a:defRPr>
            </a:lvl2pPr>
            <a:lvl3pPr marL="914400" indent="0" algn="ctr">
              <a:buNone/>
              <a:defRPr lang="de-de">
                <a:solidFill>
                  <a:srgbClr val="8C8C8C"/>
                </a:solidFill>
              </a:defRPr>
            </a:lvl3pPr>
            <a:lvl4pPr marL="1371600" indent="0" algn="ctr">
              <a:buNone/>
              <a:defRPr lang="de-de">
                <a:solidFill>
                  <a:srgbClr val="8C8C8C"/>
                </a:solidFill>
              </a:defRPr>
            </a:lvl4pPr>
            <a:lvl5pPr marL="1828800" indent="0" algn="ctr">
              <a:buNone/>
              <a:defRPr lang="de-de">
                <a:solidFill>
                  <a:srgbClr val="8C8C8C"/>
                </a:solidFill>
              </a:defRPr>
            </a:lvl5pPr>
            <a:lvl6pPr marL="2286000" indent="0" algn="ctr">
              <a:buNone/>
              <a:defRPr lang="de-de">
                <a:solidFill>
                  <a:srgbClr val="8C8C8C"/>
                </a:solidFill>
              </a:defRPr>
            </a:lvl6pPr>
            <a:lvl7pPr marL="2743200" indent="0" algn="ctr">
              <a:buNone/>
              <a:defRPr lang="de-de">
                <a:solidFill>
                  <a:srgbClr val="8C8C8C"/>
                </a:solidFill>
              </a:defRPr>
            </a:lvl7pPr>
            <a:lvl8pPr marL="3200400" indent="0" algn="ctr">
              <a:buNone/>
              <a:defRPr lang="de-de">
                <a:solidFill>
                  <a:srgbClr val="8C8C8C"/>
                </a:solidFill>
              </a:defRPr>
            </a:lvl8pPr>
            <a:lvl9pPr marL="3657600" indent="0" algn="ctr">
              <a:buNone/>
              <a:defRPr lang="de-de">
                <a:solidFill>
                  <a:srgbClr val="8C8C8C"/>
                </a:solidFill>
              </a:defRPr>
            </a:lvl9pPr>
          </a:lstStyle>
          <a:p>
            <a:pPr>
              <a:defRPr lang="de-de"/>
            </a:pPr>
            <a:r>
              <a:t>Aktivitäten des Ausschusses</a:t>
            </a:r>
            <a:br/>
            <a:r>
              <a:t>für Frauen- du Mädchenfußball im HFV</a:t>
            </a:r>
            <a:br/>
            <a:br/>
            <a:r>
              <a:t>Frankfurt, den 22. November 2011</a:t>
            </a:r>
          </a:p>
          <a:p>
            <a:pPr>
              <a:defRPr lang="de-de"/>
            </a:pPr>
          </a:p>
        </p:txBody>
      </p:sp>
      <p:pic>
        <p:nvPicPr>
          <p:cNvPr id="6" name="Grafik 5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Grafik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oAAAAAAAAA="/>
              </a:ext>
            </a:extLst>
          </p:cNvSpPr>
          <p:nvPr>
            <p:ph idx="1"/>
          </p:nvPr>
        </p:nvSpPr>
        <p:spPr/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AEAANgnAACwJQAAE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1AgAAFIVAACwJQAAEAAAACYAAAAIAAAAAQ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Grafik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BCEAAMYsAAD4JQAAEAAAACYAAAAIAAAAAQ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AEAANgnAACwJQAAE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fHD///////8="/>
              </a:ext>
            </a:extLst>
          </p:cNvSpPr>
          <p:nvPr>
            <p:ph type="ftr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pic>
        <p:nvPicPr>
          <p:cNvPr id="3" name="Grafik 7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aAg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AwAA4AsAAH00AAA5EAAAEAAAACYAAAAIAAAAffD///////8="/>
              </a:ext>
            </a:extLst>
          </p:cNvSpPr>
          <p:nvPr>
            <p:ph type="ctrTitle"/>
          </p:nvPr>
        </p:nvSpPr>
        <p:spPr>
          <a:xfrm>
            <a:off x="601980" y="1930400"/>
            <a:ext cx="7930515" cy="7067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Herzlich Willkommen zur Tagung „FIFA WM 2011 in Deutschland“</a:t>
            </a:r>
            <a:br/>
          </a:p>
        </p:txBody>
      </p:sp>
      <p:sp>
        <p:nvSpPr>
          <p:cNvPr id="5" name="Untertitel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DAwAArA8AAH00AAB0GgAAEAAAACYAAAAIAAAAffD///////8="/>
              </a:ext>
            </a:extLst>
          </p:cNvSpPr>
          <p:nvPr>
            <p:ph type="subTitle" idx="1"/>
          </p:nvPr>
        </p:nvSpPr>
        <p:spPr>
          <a:xfrm>
            <a:off x="611505" y="2547620"/>
            <a:ext cx="7920990" cy="17526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Aktivitäten des Ausschusses</a:t>
            </a:r>
            <a:br/>
            <a:r>
              <a:t>für Frauen- du Mädchenfußball im HFV</a:t>
            </a:r>
            <a:br/>
            <a:br/>
            <a:r>
              <a:t>Frankfurt, den 22. November 2011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de-de"/>
            </a:pPr>
          </a:p>
        </p:txBody>
      </p:sp>
      <p:pic>
        <p:nvPicPr>
          <p:cNvPr id="6" name="Grafik 5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7Ag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HBsAAEI0AAB9IwAAEAAAACYAAAAIAAAAA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Kgb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2AkAAHA1AACwJQ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2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olientext1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Q0AAKobAACwJQAAEAAAACYAAAAIAAAAAQ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5" name="Folientext4"/>
          <p:cNvSpPr>
            <a:spLocks noGrp="1" noChangeArrowheads="1"/>
            <a:extLst>
              <a:ext uri="smNativeData">
                <pr:smNativeData xmlns:pr="smNativeData" val="SMDATA_13_tW3RYhMAAAAlAAAAZAAAAA8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cQkAAHA1AABhDQAAE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6" name="Folientext3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YQ0AAHA1AACwJQAAEAAAACYAAAAIAAAAAQ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wAAMAgAAJs0AAAfDQAAEAAAACYAAAAIAAAAAQAAAAAAAAA="/>
              </a:ext>
            </a:extLst>
          </p:cNvSpPr>
          <p:nvPr>
            <p:ph type="title"/>
          </p:nvPr>
        </p:nvSpPr>
        <p:spPr>
          <a:xfrm>
            <a:off x="617855" y="1330960"/>
            <a:ext cx="7933690" cy="802005"/>
          </a:xfrm>
        </p:spPr>
        <p:txBody>
          <a:bodyPr/>
          <a:lstStyle/>
          <a:p>
            <a:pPr>
              <a:defRPr lang="de-de"/>
            </a:pPr>
            <a:r>
              <a:t>Hier steht der Titel in 19 pt Arial in Fett.</a:t>
            </a:r>
            <a:br/>
            <a:r>
              <a:t>Hier steht der Untertitel in Arial 17 pt normal.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wAA3QwAAJs0AABuJQAAEAAAACYAAAAIAAAAAYAAAAAAAAA="/>
              </a:ext>
            </a:extLst>
          </p:cNvSpPr>
          <p:nvPr>
            <p:ph idx="1"/>
          </p:nvPr>
        </p:nvSpPr>
        <p:spPr>
          <a:xfrm>
            <a:off x="622935" y="2091055"/>
            <a:ext cx="7928610" cy="3993515"/>
          </a:xfrm>
        </p:spPr>
        <p:txBody>
          <a:bodyPr/>
          <a:lstStyle>
            <a:lvl1pPr marL="0" indent="0">
              <a:buNone/>
              <a:defRPr lang="de-de" b="0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Hier steht der Inhalt in Arial 17 pt normal.</a:t>
            </a:r>
          </a:p>
        </p:txBody>
      </p:sp>
      <p:sp>
        <p:nvSpPr>
          <p:cNvPr id="4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kAd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PIAAAAAAAAA="/>
              </a:ext>
            </a:extLst>
          </p:cNvSpPr>
          <p:nvPr>
            <p:ph type="ftr" sz="quarter" idx="3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de-de" sz="8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1AgAAFIVAACwJQAAEAAAACYAAAAIAAAAAQ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Grafik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BCEAAMYsAAD4JQAAEAAAACYAAAAIAAAAAQ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G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AEAANgnAACwJQAAE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/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g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fHD///////8="/>
              </a:ext>
            </a:extLst>
          </p:cNvSpPr>
          <p:nvPr>
            <p:ph type="ftr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pic>
        <p:nvPicPr>
          <p:cNvPr id="3" name="Grafik 7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zIHZh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AwAA4AsAAH00AAA5EAAAEAAAACYAAAAIAAAAffD///////8="/>
              </a:ext>
            </a:extLst>
          </p:cNvSpPr>
          <p:nvPr>
            <p:ph type="ctrTitle"/>
          </p:nvPr>
        </p:nvSpPr>
        <p:spPr>
          <a:xfrm>
            <a:off x="601980" y="1930400"/>
            <a:ext cx="7930515" cy="7067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Herzlich Willkommen zur Tagung „FIFA WM 2011 in Deutschland“</a:t>
            </a:r>
            <a:br/>
          </a:p>
        </p:txBody>
      </p:sp>
      <p:sp>
        <p:nvSpPr>
          <p:cNvPr id="5" name="Untertitel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ic8Q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DAwAArA8AAH00AAB0GgAAEAAAACYAAAAIAAAAffD///////8="/>
              </a:ext>
            </a:extLst>
          </p:cNvSpPr>
          <p:nvPr>
            <p:ph type="subTitle" idx="1"/>
          </p:nvPr>
        </p:nvSpPr>
        <p:spPr>
          <a:xfrm>
            <a:off x="611505" y="2547620"/>
            <a:ext cx="7920990" cy="17526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Aktivitäten des Ausschusses</a:t>
            </a:r>
            <a:br/>
            <a:r>
              <a:t>für Frauen- du Mädchenfußball im HFV</a:t>
            </a:r>
            <a:br/>
            <a:br/>
            <a:r>
              <a:t>Frankfurt, den 22. November 2011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de-de"/>
            </a:pPr>
          </a:p>
        </p:txBody>
      </p:sp>
      <p:pic>
        <p:nvPicPr>
          <p:cNvPr id="6" name="Grafik 5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zIHZh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2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HBsAAEI0AAB9IwAAEAAAACYAAAAIAAAAA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Kgb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2AkAAHA1AACwJQ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 preserve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RFAAAMAgAALs0AAAfDQAAEAAAACYAAAAIAAAAAQAAAAAAAAA="/>
              </a:ext>
            </a:extLst>
          </p:cNvSpPr>
          <p:nvPr>
            <p:ph type="title"/>
          </p:nvPr>
        </p:nvSpPr>
        <p:spPr>
          <a:xfrm>
            <a:off x="3343275" y="1330960"/>
            <a:ext cx="5228590" cy="802005"/>
          </a:xfrm>
        </p:spPr>
        <p:txBody>
          <a:bodyPr/>
          <a:lstStyle/>
          <a:p>
            <a:pPr>
              <a:defRPr lang="de-de"/>
            </a:pPr>
            <a:r>
              <a:t>Hier steht der Titel in 19 pt Arial in Fett.</a:t>
            </a:r>
            <a:br/>
            <a:r>
              <a:t>Hier steht der Untertitel in Arial 17 pt.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RFAAA3QwAALs0AABuJQAAEAAAACYAAAAIAAAAAYAAAAAAAAA="/>
              </a:ext>
            </a:extLst>
          </p:cNvSpPr>
          <p:nvPr>
            <p:ph idx="1"/>
          </p:nvPr>
        </p:nvSpPr>
        <p:spPr>
          <a:xfrm>
            <a:off x="3343275" y="2091055"/>
            <a:ext cx="5228590" cy="3993515"/>
          </a:xfrm>
        </p:spPr>
        <p:txBody>
          <a:bodyPr/>
          <a:lstStyle>
            <a:lvl1pPr marL="0" indent="0">
              <a:buNone/>
              <a:defRPr lang="de-de" b="0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Hier steht der Inhalt in Arial 17 pt normal.</a:t>
            </a:r>
          </a:p>
        </p:txBody>
      </p:sp>
      <p:sp>
        <p:nvSpPr>
          <p:cNvPr id="4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5aJ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PIAAAAAAAAA="/>
              </a:ext>
            </a:extLst>
          </p:cNvSpPr>
          <p:nvPr>
            <p:ph type="ftr" sz="quarter" idx="3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de-de" sz="8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2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CF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olientext1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Q0AAKobAACwJQAAEAAAACYAAAAIAAAAAQ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5" name="Folientext4"/>
          <p:cNvSpPr>
            <a:spLocks noGrp="1" noChangeArrowheads="1"/>
            <a:extLst>
              <a:ext uri="smNativeData">
                <pr:smNativeData xmlns:pr="smNativeData" val="SMDATA_13_tW3RYhMAAAAlAAAAZAAAAA8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CAA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cQkAAHA1AABhDQAAE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6" name="Folientext3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YQ0AAHA1AACwJQAAEAAAACYAAAAIAAAAAQ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C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O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1AgAAFIVAACwJQAAEAAAACYAAAAIAAAAAQ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KUVm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Grafik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zAH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CR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BCEAAMYsAAD4JQAAEAAAACYAAAAIAAAAAQ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JAQAs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Dq/Q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AEAANgnAACwJQAAE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fHD///////8="/>
              </a:ext>
            </a:extLst>
          </p:cNvSpPr>
          <p:nvPr>
            <p:ph type="ftr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pic>
        <p:nvPicPr>
          <p:cNvPr id="3" name="Grafik 7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AwAA4AsAAH00AAA5EAAAEAAAACYAAAAIAAAAffD///////8="/>
              </a:ext>
            </a:extLst>
          </p:cNvSpPr>
          <p:nvPr>
            <p:ph type="ctrTitle"/>
          </p:nvPr>
        </p:nvSpPr>
        <p:spPr>
          <a:xfrm>
            <a:off x="601980" y="1930400"/>
            <a:ext cx="7930515" cy="7067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Herzlich Willkommen zur Tagung „FIFA WM 2011 in Deutschland“</a:t>
            </a:r>
            <a:br/>
          </a:p>
        </p:txBody>
      </p:sp>
      <p:sp>
        <p:nvSpPr>
          <p:cNvPr id="5" name="Untertitel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DAwAArA8AAH00AAB0GgAAEAAAACYAAAAIAAAAffD///////8="/>
              </a:ext>
            </a:extLst>
          </p:cNvSpPr>
          <p:nvPr>
            <p:ph type="subTitle" idx="1"/>
          </p:nvPr>
        </p:nvSpPr>
        <p:spPr>
          <a:xfrm>
            <a:off x="611505" y="2547620"/>
            <a:ext cx="7920990" cy="17526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Aktivitäten des Ausschusses</a:t>
            </a:r>
            <a:br/>
            <a:r>
              <a:t>für Frauen- du Mädchenfußball im HFV</a:t>
            </a:r>
            <a:br/>
            <a:br/>
            <a:r>
              <a:t>Frankfurt, den 22. November 2011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de-de"/>
            </a:pPr>
          </a:p>
        </p:txBody>
      </p:sp>
      <p:pic>
        <p:nvPicPr>
          <p:cNvPr id="6" name="Grafik 5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3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ba01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gio5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ajc9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/Cwu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HBsAAEI0AAB9IwAAEAAAACYAAAAIAAAAA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Io+i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nr3TY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fHD///////8="/>
              </a:ext>
            </a:extLst>
          </p:cNvSpPr>
          <p:nvPr>
            <p:ph type="ftr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pic>
        <p:nvPicPr>
          <p:cNvPr id="3" name="Grafik 7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AwAA4AsAAH00AAA5EAAAEAAAACYAAAAIAAAAffD///////8="/>
              </a:ext>
            </a:extLst>
          </p:cNvSpPr>
          <p:nvPr>
            <p:ph type="ctrTitle"/>
          </p:nvPr>
        </p:nvSpPr>
        <p:spPr>
          <a:xfrm>
            <a:off x="601980" y="1930400"/>
            <a:ext cx="7930515" cy="7067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Herzlich Willkommen zur Tagung „FIFA WM 2011 in Deutschland“</a:t>
            </a:r>
            <a:br/>
          </a:p>
        </p:txBody>
      </p:sp>
      <p:sp>
        <p:nvSpPr>
          <p:cNvPr id="5" name="Untertitel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DAwAArA8AAH00AAB0GgAAEAAAACYAAAAIAAAAffD///////8="/>
              </a:ext>
            </a:extLst>
          </p:cNvSpPr>
          <p:nvPr>
            <p:ph type="subTitle" idx="1"/>
          </p:nvPr>
        </p:nvSpPr>
        <p:spPr>
          <a:xfrm>
            <a:off x="611505" y="2547620"/>
            <a:ext cx="7920990" cy="17526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Aktivitäten des Ausschusses</a:t>
            </a:r>
            <a:br/>
            <a:r>
              <a:t>für Frauen- du Mädchenfußball im HFV</a:t>
            </a:r>
            <a:br/>
            <a:br/>
            <a:r>
              <a:t>Frankfurt, den 22. November 2011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de-de"/>
            </a:pPr>
          </a:p>
        </p:txBody>
      </p:sp>
      <p:pic>
        <p:nvPicPr>
          <p:cNvPr id="6" name="Grafik 5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4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gFpo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7tLg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Kgb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z5A7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2AkAAHA1AACwJQ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EwNa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Xb5f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2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BAtn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olientext1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U+qI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Q0AAKobAACwJQAAEAAAACYAAAAIAAAAAQ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5" name="Folientext4"/>
          <p:cNvSpPr>
            <a:spLocks noGrp="1" noChangeArrowheads="1"/>
            <a:extLst>
              <a:ext uri="smNativeData">
                <pr:smNativeData xmlns:pr="smNativeData" val="SMDATA_13_tW3RYhMAAAAlAAAAZAAAAA8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WEH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cQkAAHA1AABhDQAAE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6" name="Folientext3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xWO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YQ0AAHA1AACwJQAAEAAAACYAAAAIAAAAAQ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QAv8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87J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9VX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FPC6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WXMyg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8woE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CRPl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1AgAAFIVAACwJQAAEAAAACYAAAAIAAAAAQ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eyC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Grafik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M/CW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Q4RZ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nn/K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BCEAAMYsAAD4JQAAEAAAACYAAAAIAAAAAQ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DURb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H/AD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weHe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Kihzs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5IHb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0" tIns="45720" rIns="0" bIns="4572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S6+g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AEAANgnAACwJQAAE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uOXL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fHD///////8="/>
              </a:ext>
            </a:extLst>
          </p:cNvSpPr>
          <p:nvPr>
            <p:ph type="ftr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pic>
        <p:nvPicPr>
          <p:cNvPr id="3" name="Grafik 7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AwAA4AsAAH00AAA5EAAAEAAAACYAAAAIAAAAffD///////8="/>
              </a:ext>
            </a:extLst>
          </p:cNvSpPr>
          <p:nvPr>
            <p:ph type="ctrTitle"/>
          </p:nvPr>
        </p:nvSpPr>
        <p:spPr>
          <a:xfrm>
            <a:off x="601980" y="1930400"/>
            <a:ext cx="7930515" cy="7067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/>
            <a:r>
              <a:t>Herzlich Willkommen zur Tagung „FIFA WM 2011 in Deutschland“</a:t>
            </a:r>
            <a:br/>
          </a:p>
        </p:txBody>
      </p:sp>
      <p:sp>
        <p:nvSpPr>
          <p:cNvPr id="5" name="Untertitel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DAwAArA8AAH00AAB0GgAAEAAAACYAAAAIAAAAffD///////8="/>
              </a:ext>
            </a:extLst>
          </p:cNvSpPr>
          <p:nvPr>
            <p:ph type="subTitle" idx="1"/>
          </p:nvPr>
        </p:nvSpPr>
        <p:spPr>
          <a:xfrm>
            <a:off x="611505" y="2547620"/>
            <a:ext cx="7920990" cy="17526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/>
            <a:r>
              <a:t>Aktivitäten des Ausschusses</a:t>
            </a:r>
            <a:br/>
            <a:r>
              <a:t>für Frauen- du Mädchenfußball im HFV</a:t>
            </a:r>
            <a:br/>
            <a:br/>
            <a:r>
              <a:t>Frankfurt, den 22. November 2011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pic>
        <p:nvPicPr>
          <p:cNvPr id="6" name="Grafik 5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4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HBsAAEI0AAB9IwAAEAAAACYAAAAIAAAAA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KgbAACwJQAAE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2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olientext1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" name="Folientext4"/>
          <p:cNvSpPr>
            <a:spLocks noGrp="1" noChangeArrowheads="1"/>
            <a:extLst>
              <a:ext uri="smNativeData">
                <pr:smNativeData xmlns:pr="smNativeData" val="SMDATA_13_tW3RYhMAAAAlAAAAZAAAAA8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6" name="Folientext3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YQ0AAHA1AACwJQAAA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Grafik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oAAAAAAAAA="/>
              </a:ext>
            </a:extLst>
          </p:cNvSpPr>
          <p:nvPr>
            <p:ph idx="1"/>
          </p:nvPr>
        </p:nvSpPr>
        <p:spPr/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AEAANgnAACwJQAAE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fHD///////8="/>
              </a:ext>
            </a:extLst>
          </p:cNvSpPr>
          <p:nvPr>
            <p:ph type="ftr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pic>
        <p:nvPicPr>
          <p:cNvPr id="3" name="Grafik 7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AwAA4AsAAH00AAA5EAAAEAAAACYAAAAIAAAAffD///////8="/>
              </a:ext>
            </a:extLst>
          </p:cNvSpPr>
          <p:nvPr>
            <p:ph type="ctrTitle"/>
          </p:nvPr>
        </p:nvSpPr>
        <p:spPr>
          <a:xfrm>
            <a:off x="601980" y="1930400"/>
            <a:ext cx="7930515" cy="7067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/>
            <a:r>
              <a:t>Herzlich Willkommen zur Tagung „FIFA WM 2011 in Deutschland“</a:t>
            </a:r>
            <a:br/>
          </a:p>
        </p:txBody>
      </p:sp>
      <p:sp>
        <p:nvSpPr>
          <p:cNvPr id="5" name="Untertitel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DAwAArA8AAH00AAB0GgAAEAAAACYAAAAIAAAAffD///////8="/>
              </a:ext>
            </a:extLst>
          </p:cNvSpPr>
          <p:nvPr>
            <p:ph type="subTitle" idx="1"/>
          </p:nvPr>
        </p:nvSpPr>
        <p:spPr>
          <a:xfrm>
            <a:off x="611505" y="2547620"/>
            <a:ext cx="7920990" cy="17526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/>
            <a:r>
              <a:t>Aktivitäten des Ausschusses</a:t>
            </a:r>
            <a:br/>
            <a:r>
              <a:t>für Frauen- du Mädchenfußball im HFV</a:t>
            </a:r>
            <a:br/>
            <a:br/>
            <a:r>
              <a:t>Frankfurt, den 22. November 2011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pic>
        <p:nvPicPr>
          <p:cNvPr id="6" name="Grafik 5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HBsAAEI0AAB9IwAAEAAAACYAAAAIAAAAA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HBsAAEI0AAB9IwAAEAAAACYAAAAIAAAAA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KgbAACwJQAAE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2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olientext1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" name="Folientext4"/>
          <p:cNvSpPr>
            <a:spLocks noGrp="1" noChangeArrowheads="1"/>
            <a:extLst>
              <a:ext uri="smNativeData">
                <pr:smNativeData xmlns:pr="smNativeData" val="SMDATA_13_tW3RYhMAAAAlAAAAZAAAAA8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6" name="Folientext3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YQ0AAHA1AACwJQAAA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Grafik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oAAAAAAAAA="/>
              </a:ext>
            </a:extLst>
          </p:cNvSpPr>
          <p:nvPr>
            <p:ph idx="1"/>
          </p:nvPr>
        </p:nvSpPr>
        <p:spPr/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AEAANgnAACwJQAAE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Kgb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2AkAAHA1AACwJQ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fHD///////8="/>
              </a:ext>
            </a:extLst>
          </p:cNvSpPr>
          <p:nvPr>
            <p:ph type="ftr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pic>
        <p:nvPicPr>
          <p:cNvPr id="3" name="Grafik 7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AwAA4AsAAH00AAA5EAAAEAAAACYAAAAIAAAAffD///////8="/>
              </a:ext>
            </a:extLst>
          </p:cNvSpPr>
          <p:nvPr>
            <p:ph type="ctrTitle"/>
          </p:nvPr>
        </p:nvSpPr>
        <p:spPr>
          <a:xfrm>
            <a:off x="601980" y="1930400"/>
            <a:ext cx="7930515" cy="7067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/>
            <a:r>
              <a:t>Herzlich Willkommen zur Tagung „FIFA WM 2011 in Deutschland“</a:t>
            </a:r>
            <a:br/>
          </a:p>
        </p:txBody>
      </p:sp>
      <p:sp>
        <p:nvSpPr>
          <p:cNvPr id="5" name="Untertitel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DAwAArA8AAH00AAB0GgAAEAAAACYAAAAIAAAAffD///////8="/>
              </a:ext>
            </a:extLst>
          </p:cNvSpPr>
          <p:nvPr>
            <p:ph type="subTitle" idx="1"/>
          </p:nvPr>
        </p:nvSpPr>
        <p:spPr>
          <a:xfrm>
            <a:off x="611505" y="2547620"/>
            <a:ext cx="7920990" cy="17526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/>
            <a:r>
              <a:t>Aktivitäten des Ausschusses</a:t>
            </a:r>
            <a:br/>
            <a:r>
              <a:t>für Frauen- du Mädchenfußball im HFV</a:t>
            </a:r>
            <a:br/>
            <a:br/>
            <a:r>
              <a:t>Frankfurt, den 22. November 2011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pic>
        <p:nvPicPr>
          <p:cNvPr id="6" name="Grafik 5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7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AD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HBsAAEI0AAB9IwAAEAAAACYAAAAIAAAAA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KgbAACwJQAAE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2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olientext1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" name="Folientext4"/>
          <p:cNvSpPr>
            <a:spLocks noGrp="1" noChangeArrowheads="1"/>
            <a:extLst>
              <a:ext uri="smNativeData">
                <pr:smNativeData xmlns:pr="smNativeData" val="SMDATA_13_tW3RYhMAAAAlAAAAZAAAAA8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6" name="Folientext3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YQ0AAHA1AACwJQAAA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+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Grafik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oAAAAAAAAA="/>
              </a:ext>
            </a:extLst>
          </p:cNvSpPr>
          <p:nvPr>
            <p:ph idx="1"/>
          </p:nvPr>
        </p:nvSpPr>
        <p:spPr/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olientext2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4" name="Folientext1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Q0AAKobAACwJQAAEAAAACYAAAAIAAAAAQ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5" name="Folientext4"/>
          <p:cNvSpPr>
            <a:spLocks noGrp="1" noChangeArrowheads="1"/>
            <a:extLst>
              <a:ext uri="smNativeData">
                <pr:smNativeData xmlns:pr="smNativeData" val="SMDATA_13_tW3RYhMAAAAlAAAAZAAAAA8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cQkAAHA1AABhDQAAE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Master-Textstil durch Klicken bearbeiten</a:t>
            </a:r>
          </a:p>
        </p:txBody>
      </p:sp>
      <p:sp>
        <p:nvSpPr>
          <p:cNvPr id="6" name="Folientext3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YQ0AAHA1AACwJQAAEAAAACYAAAAIAAAAAQ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>
              <a:defRPr lang="de-de"/>
            </a:pPr>
            <a:r>
              <a:t>Master-Textstil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AEAANgnAACwJQAAE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fHD///////8="/>
              </a:ext>
            </a:extLst>
          </p:cNvSpPr>
          <p:nvPr>
            <p:ph type="ftr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pic>
        <p:nvPicPr>
          <p:cNvPr id="3" name="Grafik 7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AwAA4AsAAH00AAA5EAAAEAAAACYAAAAIAAAAffD///////8="/>
              </a:ext>
            </a:extLst>
          </p:cNvSpPr>
          <p:nvPr>
            <p:ph type="ctrTitle"/>
          </p:nvPr>
        </p:nvSpPr>
        <p:spPr>
          <a:xfrm>
            <a:off x="601980" y="1930400"/>
            <a:ext cx="7930515" cy="7067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/>
            <a:r>
              <a:t>Herzlich Willkommen zur Tagung „FIFA WM 2011 in Deutschland“</a:t>
            </a:r>
            <a:br/>
          </a:p>
        </p:txBody>
      </p:sp>
      <p:sp>
        <p:nvSpPr>
          <p:cNvPr id="5" name="Untertitel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DAwAArA8AAH00AAB0GgAAEAAAACYAAAAIAAAAffD///////8="/>
              </a:ext>
            </a:extLst>
          </p:cNvSpPr>
          <p:nvPr>
            <p:ph type="subTitle" idx="1"/>
          </p:nvPr>
        </p:nvSpPr>
        <p:spPr>
          <a:xfrm>
            <a:off x="611505" y="2547620"/>
            <a:ext cx="7920990" cy="17526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/>
            <a:r>
              <a:t>Aktivitäten des Ausschusses</a:t>
            </a:r>
            <a:br/>
            <a:r>
              <a:t>für Frauen- du Mädchenfußball im HFV</a:t>
            </a:r>
            <a:br/>
            <a:br/>
            <a:r>
              <a:t>Frankfurt, den 22. November 2011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pic>
        <p:nvPicPr>
          <p:cNvPr id="6" name="Grafik 5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8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HBsAAEI0AAB9IwAAEAAAACYAAAAIAAAAA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KgbAACwJQAAE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2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olientext1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" name="Folientext4"/>
          <p:cNvSpPr>
            <a:spLocks noGrp="1" noChangeArrowheads="1"/>
            <a:extLst>
              <a:ext uri="smNativeData">
                <pr:smNativeData xmlns:pr="smNativeData" val="SMDATA_13_tW3RYhMAAAAlAAAAZAAAAA8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6" name="Folientext3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YQ0AAHA1AACwJQAAA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Grafik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Master-Titelstil durch Klicken bearbeiten</a:t>
            </a:r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oAAAAAAAAA="/>
              </a:ext>
            </a:extLst>
          </p:cNvSpPr>
          <p:nvPr>
            <p:ph idx="1"/>
          </p:nvPr>
        </p:nvSpPr>
        <p:spPr/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AEAANgnAACwJQAAE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BgAANygAAK42AADrKQAAEAAAACYAAAAIAAAAfHD///////8="/>
              </a:ext>
            </a:extLst>
          </p:cNvSpPr>
          <p:nvPr>
            <p:ph type="ftr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pic>
        <p:nvPicPr>
          <p:cNvPr id="3" name="Grafik 7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AwAA4AsAAH00AAA5EAAAEAAAACYAAAAIAAAAffD///////8="/>
              </a:ext>
            </a:extLst>
          </p:cNvSpPr>
          <p:nvPr>
            <p:ph type="ctrTitle"/>
          </p:nvPr>
        </p:nvSpPr>
        <p:spPr>
          <a:xfrm>
            <a:off x="601980" y="1930400"/>
            <a:ext cx="7930515" cy="7067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/>
            <a:r>
              <a:t>Herzlich Willkommen zur Tagung „FIFA WM 2011 in Deutschland“</a:t>
            </a:r>
            <a:br/>
          </a:p>
        </p:txBody>
      </p:sp>
      <p:sp>
        <p:nvSpPr>
          <p:cNvPr id="5" name="Untertitel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DAwAArA8AAH00AAB0GgAAEAAAACYAAAAIAAAAffD///////8="/>
              </a:ext>
            </a:extLst>
          </p:cNvSpPr>
          <p:nvPr>
            <p:ph type="subTitle" idx="1"/>
          </p:nvPr>
        </p:nvSpPr>
        <p:spPr>
          <a:xfrm>
            <a:off x="611505" y="2547620"/>
            <a:ext cx="7920990" cy="17526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/>
            <a:r>
              <a:t>Aktivitäten des Ausschusses</a:t>
            </a:r>
            <a:br/>
            <a:r>
              <a:t>für Frauen- du Mädchenfußball im HFV</a:t>
            </a:r>
            <a:br/>
            <a:br/>
            <a:r>
              <a:t>Frankfurt, den 22. November 2011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pic>
        <p:nvPicPr>
          <p:cNvPr id="6" name="Grafik 5" descr="LY02_PPT Vorlage-1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9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HBsAAEI0AAB9IwAAEAAAACYAAAAIAAAAA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KgbAACwJQAAE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2"/>
          <p:cNvSpPr>
            <a:spLocks noGrp="1" noChangeArrowheads="1"/>
            <a:extLst>
              <a:ext uri="smNativeData">
                <pr:smNativeData xmlns:pr="smNativeData" val="SMDATA_13_tW3RYh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4" name="Folientext1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5" name="Folientext4"/>
          <p:cNvSpPr>
            <a:spLocks noGrp="1" noChangeArrowheads="1"/>
            <a:extLst>
              <a:ext uri="smNativeData">
                <pr:smNativeData xmlns:pr="smNativeData" val="SMDATA_13_tW3RYhMAAAAlAAAAZAAAAA8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/>
            <a:r>
              <a:t>Master-Textstil durch Klicken bearbeiten</a:t>
            </a:r>
          </a:p>
        </p:txBody>
      </p:sp>
      <p:sp>
        <p:nvSpPr>
          <p:cNvPr id="6" name="Folientext3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YQ0AAHA1AACwJQAAA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val="SMDATA_13_tW3RYhMAAAAlAAAAZAAAAA0AAAAAAAAAAEgAAAAA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0" tIns="45720" rIns="0" bIns="45720" numCol="1" spcCol="215900" anchor="b">
            <a:prstTxWarp prst="textNoShape">
              <a:avLst/>
            </a:prstTxWarp>
          </a:bodyPr>
          <a:lstStyle/>
          <a:p>
            <a:pPr/>
            <a:r>
              <a:t>Master-Titelstil durch Klicken bearbeiten</a:t>
            </a:r>
          </a:p>
        </p:txBody>
      </p:sp>
      <p:sp>
        <p:nvSpPr>
          <p:cNvPr id="3" name="Folientext1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Master-Textstil durch Klicken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" name="Folientext2"/>
          <p:cNvSpPr>
            <a:spLocks noGrp="1" noChangeArrowheads="1"/>
            <a:extLst>
              <a:ext uri="smNativeData">
                <pr:smNativeData xmlns:pr="smNativeData" val="SMDATA_13_tW3RYhMAAAAlAAAAZAAAAA8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Master-Textstil durch Klicken bearbeiten</a:t>
            </a:r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10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2.xml"/><Relationship Id="rId13" Type="http://schemas.openxmlformats.org/officeDocument/2006/relationships/theme" Target="../theme/theme11.xml"/></Relationships>
</file>

<file path=ppt/slideMasters/_rels/slideMaster2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3.xml"/></Relationships>
</file>

<file path=ppt/slideMasters/_rels/slideMaster3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4.xml"/></Relationships>
</file>

<file path=ppt/slideMasters/_rels/slideMaster4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5.xml"/></Relationships>
</file>

<file path=ppt/slideMasters/_rels/slideMaster5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6.xml"/></Relationships>
</file>

<file path=ppt/slideMasters/_rels/slideMaster6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7.xml"/></Relationships>
</file>

<file path=ppt/slideMasters/_rels/slideMaster7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8.xml"/></Relationships>
</file>

<file path=ppt/slideMasters/_rels/slideMaster8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9.xml"/></Relationships>
</file>

<file path=ppt/slideMasters/_rels/slideMaster9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1.xml"/><Relationship Id="rId13" Type="http://schemas.openxmlformats.org/officeDocument/2006/relationships/theme" Target="../theme/theme10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elplatzhalter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vy8AAAAAAAA="/>
              </a:ext>
            </a:extLst>
          </p:cNvSpPr>
          <p:nvPr>
            <p:ph type="title"/>
          </p:nvPr>
        </p:nvSpPr>
        <p:spPr>
          <a:xfrm>
            <a:off x="597535" y="1330960"/>
            <a:ext cx="7999730" cy="802005"/>
          </a:xfrm>
          <a:prstGeom prst="rect">
            <a:avLst/>
          </a:prstGeom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Hier steht der Titel in 19 pt Arial in Fett.</a:t>
            </a:r>
            <a:br/>
            <a:r>
              <a:t>Hier steht der Untertitel in Arial 17 pt normal.</a:t>
            </a:r>
          </a:p>
        </p:txBody>
      </p:sp>
      <p:sp>
        <p:nvSpPr>
          <p:cNvPr id="4" name="Text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Py8AAAAAAAA="/>
              </a:ext>
            </a:extLst>
          </p:cNvSpPr>
          <p:nvPr>
            <p:ph type="body" idx="1"/>
          </p:nvPr>
        </p:nvSpPr>
        <p:spPr>
          <a:xfrm>
            <a:off x="588645" y="2091055"/>
            <a:ext cx="7998460" cy="3993515"/>
          </a:xfrm>
          <a:prstGeom prst="rect">
            <a:avLst/>
          </a:prstGeo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Hier steht der Inhalt in Arial 17 pt normal.</a:t>
            </a:r>
          </a:p>
        </p:txBody>
      </p:sp>
      <p:sp>
        <p:nvSpPr>
          <p:cNvPr id="5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v48AAAAAAAA="/>
              </a:ext>
            </a:extLst>
          </p:cNvSpPr>
          <p:nvPr>
            <p:ph type="ftr" sz="quarter" idx="3"/>
          </p:nvPr>
        </p:nvSpPr>
        <p:spPr>
          <a:xfrm>
            <a:off x="1012190" y="6537325"/>
            <a:ext cx="7876540" cy="27686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de-de" sz="8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sp>
        <p:nvSpPr>
          <p:cNvPr id="6" name="Rechteck 5"/>
          <p:cNvSpPr>
            <a:extLst>
              <a:ext uri="smNativeData">
                <pr:smNativeData xmlns:pr="smNativeData" val="SMDATA_13_tW3RYhMAAAAlAAAAZAAAAA0AAAAAAAAAAEoAAAAAAAAAS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AwAAQygAAB8HAAD2KQAAECAAACYAAAAIAAAA//////////8="/>
              </a:ext>
            </a:extLst>
          </p:cNvSpPr>
          <p:nvPr/>
        </p:nvSpPr>
        <p:spPr>
          <a:xfrm>
            <a:off x="609600" y="6544945"/>
            <a:ext cx="54800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46990" rIns="0" bIns="46990" numCol="1" spcCol="215900" anchor="ctr"/>
          <a:lstStyle/>
          <a:p>
            <a:pPr>
              <a:defRPr lang="de-de"/>
            </a:pPr>
            <a:r>
              <a:rPr lang="de-de" sz="800">
                <a:latin typeface="Arial" pitchFamily="2" charset="0"/>
                <a:ea typeface="Calibri" pitchFamily="2" charset="0"/>
                <a:cs typeface="Arial" pitchFamily="2" charset="0"/>
              </a:rPr>
              <a:t>Folie </a:t>
            </a:r>
            <a:fld id="{22E85E7C-32CF-BDA8-8150-C4FD101E7791}" type="slidenum">
              <a:rPr lang="de-de" sz="800">
                <a:latin typeface="Arial" pitchFamily="2" charset="0"/>
                <a:ea typeface="Calibri" pitchFamily="2" charset="0"/>
                <a:cs typeface="Arial" pitchFamily="2" charset="0"/>
              </a:rPr>
              <a:t>20</a:t>
            </a:fld>
            <a:endParaRPr lang="de-de" sz="800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pic>
        <p:nvPicPr>
          <p:cNvPr id="7" name="Grafik 7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  <p:sldLayoutId id="2147483660" r:id="rId3"/>
    <p:sldLayoutId id="2147483661" r:id="rId4"/>
  </p:sldLayoutIdLst>
  <p:hf sldNum="0" hd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9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0" marR="0" indent="0" algn="l" defTabSz="914400">
        <a:lnSpc>
          <a:spcPct val="100000"/>
        </a:lnSpc>
        <a:spcBef>
          <a:spcPts val="405"/>
        </a:spcBef>
        <a:spcAft>
          <a:spcPts val="0"/>
        </a:spcAft>
        <a:buNone/>
        <a:tabLst/>
        <a:defRPr lang="de-de" sz="17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10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YAQ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elplatzhalter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//////////8="/>
              </a:ext>
            </a:extLst>
          </p:cNvSpPr>
          <p:nvPr>
            <p:ph type="title"/>
          </p:nvPr>
        </p:nvSpPr>
        <p:spPr>
          <a:xfrm>
            <a:off x="597535" y="1330960"/>
            <a:ext cx="7999730" cy="802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/>
            <a:r>
              <a:t>Hier steht der Titel in 19 pt Arial in Fett.</a:t>
            </a:r>
            <a:br/>
            <a:r>
              <a:t>Hier steht der Untertitel in Arial 17 pt normal.</a:t>
            </a:r>
          </a:p>
        </p:txBody>
      </p:sp>
      <p:sp>
        <p:nvSpPr>
          <p:cNvPr id="4" name="Text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//////////8="/>
              </a:ext>
            </a:extLst>
          </p:cNvSpPr>
          <p:nvPr>
            <p:ph type="body" idx="1"/>
          </p:nvPr>
        </p:nvSpPr>
        <p:spPr>
          <a:xfrm>
            <a:off x="588645" y="2091055"/>
            <a:ext cx="7998460" cy="39935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Hier steht der Inhalt in Arial 17 pt normal.</a:t>
            </a:r>
          </a:p>
        </p:txBody>
      </p:sp>
      <p:sp>
        <p:nvSpPr>
          <p:cNvPr id="5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//////////8="/>
              </a:ext>
            </a:extLst>
          </p:cNvSpPr>
          <p:nvPr>
            <p:ph type="ftr" sz="quarter" idx="3"/>
          </p:nvPr>
        </p:nvSpPr>
        <p:spPr>
          <a:xfrm>
            <a:off x="1012190" y="6537325"/>
            <a:ext cx="787654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de-de" sz="800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sp>
        <p:nvSpPr>
          <p:cNvPr id="6" name="Rechteck 5"/>
          <p:cNvSpPr>
            <a:extLst>
              <a:ext uri="smNativeData">
                <pr:smNativeData xmlns:pr="smNativeData" val="SMDATA_13_tW3RYhMAAAAlAAAAZAAAAA0AAAAAAAAAAEoAAAAAAAAAS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AwAAQygAAB8HAAD2KQAAECAAACYAAAAIAAAA//////////8="/>
              </a:ext>
            </a:extLst>
          </p:cNvSpPr>
          <p:nvPr/>
        </p:nvSpPr>
        <p:spPr>
          <a:xfrm>
            <a:off x="609600" y="6544945"/>
            <a:ext cx="54800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46990" rIns="0" bIns="46990" numCol="1" spcCol="215900" anchor="ctr"/>
          <a:lstStyle/>
          <a:p>
            <a:pPr>
              <a:defRPr lang="de-de"/>
            </a:pPr>
            <a:r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Folie </a:t>
            </a:r>
            <a:fld id="{22E81E9D-D3CF-BDE8-8150-25BD501E7770}" type="slidenum"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15</a:t>
            </a:fld>
            <a:endParaRPr lang="de-de" sz="800"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7" name="Grafik 7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sldNum="0" hd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9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titleStyle>
    <p:bodyStyle>
      <a:lvl1pPr marL="0" marR="0" indent="0" algn="l" defTabSz="914400">
        <a:lnSpc>
          <a:spcPct val="100000"/>
        </a:lnSpc>
        <a:spcBef>
          <a:spcPts val="405"/>
        </a:spcBef>
        <a:spcAft>
          <a:spcPts val="0"/>
        </a:spcAft>
        <a:buNone/>
        <a:tabLst/>
        <a:defRPr sz="17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Masters/slideMaster2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P/Zp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elplatzhalter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//////////8="/>
              </a:ext>
            </a:extLst>
          </p:cNvSpPr>
          <p:nvPr>
            <p:ph type="title"/>
          </p:nvPr>
        </p:nvSpPr>
        <p:spPr>
          <a:xfrm>
            <a:off x="597535" y="1330960"/>
            <a:ext cx="7999730" cy="802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Hier steht der Titel in 19 pt Arial in Fett.</a:t>
            </a:r>
            <a:br/>
            <a:r>
              <a:t>Hier steht der Untertitel in Arial 17 pt normal.</a:t>
            </a:r>
          </a:p>
        </p:txBody>
      </p:sp>
      <p:sp>
        <p:nvSpPr>
          <p:cNvPr id="4" name="Text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//////////8="/>
              </a:ext>
            </a:extLst>
          </p:cNvSpPr>
          <p:nvPr>
            <p:ph type="body" idx="1"/>
          </p:nvPr>
        </p:nvSpPr>
        <p:spPr>
          <a:xfrm>
            <a:off x="588645" y="2091055"/>
            <a:ext cx="7998460" cy="39935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Hier steht der Inhalt in Arial 17 pt normal.</a:t>
            </a:r>
          </a:p>
        </p:txBody>
      </p:sp>
      <p:sp>
        <p:nvSpPr>
          <p:cNvPr id="5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//////////8="/>
              </a:ext>
            </a:extLst>
          </p:cNvSpPr>
          <p:nvPr>
            <p:ph type="ftr" sz="quarter" idx="3"/>
          </p:nvPr>
        </p:nvSpPr>
        <p:spPr>
          <a:xfrm>
            <a:off x="1012190" y="6537325"/>
            <a:ext cx="787654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de-de" sz="800"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sp>
        <p:nvSpPr>
          <p:cNvPr id="6" name="Rechteck 5"/>
          <p:cNvSpPr>
            <a:extLst>
              <a:ext uri="smNativeData">
                <pr:smNativeData xmlns:pr="smNativeData" val="SMDATA_13_tW3RYhMAAAAlAAAAZAAAAA0AAAAAAAAAAEoAAAAAAAAAS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AwAAQygAAB8HAAD2KQAAECAAACYAAAAIAAAA//////////8="/>
              </a:ext>
            </a:extLst>
          </p:cNvSpPr>
          <p:nvPr/>
        </p:nvSpPr>
        <p:spPr>
          <a:xfrm>
            <a:off x="609600" y="6544945"/>
            <a:ext cx="54800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46990" rIns="0" bIns="46990" numCol="1" spcCol="215900" anchor="ctr"/>
          <a:lstStyle/>
          <a:p>
            <a:pPr>
              <a:defRPr lang="de-de"/>
            </a:pPr>
            <a:r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Folie </a:t>
            </a:r>
            <a:fld id="{22E85C78-36CF-BDAA-8150-C0FF121E7795}" type="slidenum"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1</a:t>
            </a:fld>
            <a:endParaRPr lang="de-de" sz="800"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7" name="Grafik 7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H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9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0" marR="0" indent="0" algn="l" defTabSz="914400">
        <a:lnSpc>
          <a:spcPct val="100000"/>
        </a:lnSpc>
        <a:spcBef>
          <a:spcPts val="405"/>
        </a:spcBef>
        <a:spcAft>
          <a:spcPts val="0"/>
        </a:spcAft>
        <a:buNone/>
        <a:tabLst/>
        <a:defRPr lang="de-de" sz="17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3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YAQ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elplatzhalter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//////////8="/>
              </a:ext>
            </a:extLst>
          </p:cNvSpPr>
          <p:nvPr>
            <p:ph type="title"/>
          </p:nvPr>
        </p:nvSpPr>
        <p:spPr>
          <a:xfrm>
            <a:off x="597535" y="1330960"/>
            <a:ext cx="7999730" cy="802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Hier steht der Titel in 19 pt Arial in Fett.</a:t>
            </a:r>
            <a:br/>
            <a:r>
              <a:t>Hier steht der Untertitel in Arial 17 pt normal.</a:t>
            </a:r>
          </a:p>
        </p:txBody>
      </p:sp>
      <p:sp>
        <p:nvSpPr>
          <p:cNvPr id="4" name="Text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//////////8="/>
              </a:ext>
            </a:extLst>
          </p:cNvSpPr>
          <p:nvPr>
            <p:ph type="body" idx="1"/>
          </p:nvPr>
        </p:nvSpPr>
        <p:spPr>
          <a:xfrm>
            <a:off x="588645" y="2091055"/>
            <a:ext cx="7998460" cy="39935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Hier steht der Inhalt in Arial 17 pt normal.</a:t>
            </a:r>
          </a:p>
        </p:txBody>
      </p:sp>
      <p:sp>
        <p:nvSpPr>
          <p:cNvPr id="5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//////////8="/>
              </a:ext>
            </a:extLst>
          </p:cNvSpPr>
          <p:nvPr>
            <p:ph type="ftr" sz="quarter" idx="3"/>
          </p:nvPr>
        </p:nvSpPr>
        <p:spPr>
          <a:xfrm>
            <a:off x="1012190" y="6537325"/>
            <a:ext cx="787654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de-de" sz="800"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sp>
        <p:nvSpPr>
          <p:cNvPr id="6" name="Rechteck 5"/>
          <p:cNvSpPr>
            <a:extLst>
              <a:ext uri="smNativeData">
                <pr:smNativeData xmlns:pr="smNativeData" val="SMDATA_13_tW3RYhMAAAAlAAAAZAAAAA0AAAAAAAAAAEoAAAAAAAAAS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UAAg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AwAAQygAAB8HAAD2KQAAECAAACYAAAAIAAAA//////////8="/>
              </a:ext>
            </a:extLst>
          </p:cNvSpPr>
          <p:nvPr/>
        </p:nvSpPr>
        <p:spPr>
          <a:xfrm>
            <a:off x="609600" y="6544945"/>
            <a:ext cx="54800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46990" rIns="0" bIns="46990" numCol="1" spcCol="215900" anchor="ctr"/>
          <a:lstStyle/>
          <a:p>
            <a:pPr>
              <a:defRPr lang="de-de"/>
            </a:pPr>
            <a:r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Folie </a:t>
            </a:r>
            <a:fld id="{22E81D2C-62CF-BDEB-8150-94BE531E77C1}" type="slidenum"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10</a:t>
            </a:fld>
            <a:endParaRPr lang="de-de" sz="800"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7" name="Grafik 7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7Ag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9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0" marR="0" indent="0" algn="l" defTabSz="914400">
        <a:lnSpc>
          <a:spcPct val="100000"/>
        </a:lnSpc>
        <a:spcBef>
          <a:spcPts val="405"/>
        </a:spcBef>
        <a:spcAft>
          <a:spcPts val="0"/>
        </a:spcAft>
        <a:buNone/>
        <a:tabLst/>
        <a:defRPr lang="de-de" sz="17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4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+/v7+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elplatzhalter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Af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//////////8="/>
              </a:ext>
            </a:extLst>
          </p:cNvSpPr>
          <p:nvPr>
            <p:ph type="title"/>
          </p:nvPr>
        </p:nvSpPr>
        <p:spPr>
          <a:xfrm>
            <a:off x="597535" y="1330960"/>
            <a:ext cx="7999730" cy="802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Hier steht der Titel in 19 pt Arial in Fett.</a:t>
            </a:r>
            <a:br/>
            <a:r>
              <a:t>Hier steht der Untertitel in Arial 17 pt normal.</a:t>
            </a:r>
          </a:p>
        </p:txBody>
      </p:sp>
      <p:sp>
        <p:nvSpPr>
          <p:cNvPr id="4" name="Text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//////////8="/>
              </a:ext>
            </a:extLst>
          </p:cNvSpPr>
          <p:nvPr>
            <p:ph type="body" idx="1"/>
          </p:nvPr>
        </p:nvSpPr>
        <p:spPr>
          <a:xfrm>
            <a:off x="588645" y="2091055"/>
            <a:ext cx="7998460" cy="39935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Hier steht der Inhalt in Arial 17 pt normal.</a:t>
            </a:r>
          </a:p>
        </p:txBody>
      </p:sp>
      <p:sp>
        <p:nvSpPr>
          <p:cNvPr id="5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//////////8="/>
              </a:ext>
            </a:extLst>
          </p:cNvSpPr>
          <p:nvPr>
            <p:ph type="ftr" sz="quarter" idx="3"/>
          </p:nvPr>
        </p:nvSpPr>
        <p:spPr>
          <a:xfrm>
            <a:off x="1012190" y="6537325"/>
            <a:ext cx="787654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de-de" sz="800"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sp>
        <p:nvSpPr>
          <p:cNvPr id="6" name="Rechteck 5"/>
          <p:cNvSpPr>
            <a:extLst>
              <a:ext uri="smNativeData">
                <pr:smNativeData xmlns:pr="smNativeData" val="SMDATA_13_tW3RYhMAAAAlAAAAZAAAAA0AAAAAAAAAAEoAAAAAAAAAS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AwAAQygAAB8HAAD2KQAAECAAACYAAAAIAAAA//////////8="/>
              </a:ext>
            </a:extLst>
          </p:cNvSpPr>
          <p:nvPr/>
        </p:nvSpPr>
        <p:spPr>
          <a:xfrm>
            <a:off x="609600" y="6544945"/>
            <a:ext cx="54800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46990" rIns="0" bIns="46990" numCol="1" spcCol="215900" anchor="ctr"/>
          <a:lstStyle/>
          <a:p>
            <a:pPr>
              <a:defRPr lang="de-de"/>
            </a:pPr>
            <a:r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Folie </a:t>
            </a:r>
            <a:fld id="{22E80F2F-61CF-BDF9-8150-97AC411E77C2}" type="slidenum"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62</a:t>
            </a:fld>
            <a:endParaRPr lang="de-de" sz="800"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7" name="Grafik 7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7Ag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9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0" marR="0" indent="0" algn="l" defTabSz="914400">
        <a:lnSpc>
          <a:spcPct val="100000"/>
        </a:lnSpc>
        <a:spcBef>
          <a:spcPts val="405"/>
        </a:spcBef>
        <a:spcAft>
          <a:spcPts val="0"/>
        </a:spcAft>
        <a:buNone/>
        <a:tabLst/>
        <a:defRPr lang="de-de" sz="17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5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elplatzhalter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//////////8="/>
              </a:ext>
            </a:extLst>
          </p:cNvSpPr>
          <p:nvPr>
            <p:ph type="title"/>
          </p:nvPr>
        </p:nvSpPr>
        <p:spPr>
          <a:xfrm>
            <a:off x="597535" y="1330960"/>
            <a:ext cx="7999730" cy="802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Hier steht der Titel in 19 pt Arial in Fett.</a:t>
            </a:r>
            <a:br/>
            <a:r>
              <a:t>Hier steht der Untertitel in Arial 17 pt normal.</a:t>
            </a:r>
          </a:p>
        </p:txBody>
      </p:sp>
      <p:sp>
        <p:nvSpPr>
          <p:cNvPr id="4" name="Text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//////////8="/>
              </a:ext>
            </a:extLst>
          </p:cNvSpPr>
          <p:nvPr>
            <p:ph type="body" idx="1"/>
          </p:nvPr>
        </p:nvSpPr>
        <p:spPr>
          <a:xfrm>
            <a:off x="588645" y="2091055"/>
            <a:ext cx="7998460" cy="39935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Hier steht der Inhalt in Arial 17 pt normal.</a:t>
            </a:r>
          </a:p>
        </p:txBody>
      </p:sp>
      <p:sp>
        <p:nvSpPr>
          <p:cNvPr id="5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mf4v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//////////8="/>
              </a:ext>
            </a:extLst>
          </p:cNvSpPr>
          <p:nvPr>
            <p:ph type="ftr" sz="quarter" idx="3"/>
          </p:nvPr>
        </p:nvSpPr>
        <p:spPr>
          <a:xfrm>
            <a:off x="1012190" y="6537325"/>
            <a:ext cx="787654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de-de" sz="800"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sp>
        <p:nvSpPr>
          <p:cNvPr id="6" name="Rechteck 5"/>
          <p:cNvSpPr>
            <a:extLst>
              <a:ext uri="smNativeData">
                <pr:smNativeData xmlns:pr="smNativeData" val="SMDATA_13_tW3RYhMAAAAlAAAAZAAAAA0AAAAAAAAAAEoAAAAAAAAAS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AwAAQygAAB8HAAD2KQAAECAAACYAAAAIAAAA//////////8="/>
              </a:ext>
            </a:extLst>
          </p:cNvSpPr>
          <p:nvPr/>
        </p:nvSpPr>
        <p:spPr>
          <a:xfrm>
            <a:off x="609600" y="6544945"/>
            <a:ext cx="54800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46990" rIns="0" bIns="46990" numCol="1" spcCol="215900" anchor="ctr"/>
          <a:lstStyle/>
          <a:p>
            <a:pPr>
              <a:defRPr lang="de-de"/>
            </a:pPr>
            <a:r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Folie </a:t>
            </a:r>
            <a:fld id="{22E858F3-BDCF-BDAE-8150-4BFB161E771E}" type="slidenum"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2</a:t>
            </a:fld>
            <a:endParaRPr lang="de-de" sz="800"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7" name="Grafik 7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9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0" marR="0" indent="0" algn="l" defTabSz="914400">
        <a:lnSpc>
          <a:spcPct val="100000"/>
        </a:lnSpc>
        <a:spcBef>
          <a:spcPts val="405"/>
        </a:spcBef>
        <a:spcAft>
          <a:spcPts val="0"/>
        </a:spcAft>
        <a:buNone/>
        <a:tabLst/>
        <a:defRPr lang="de-de" sz="17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6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tGAgI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elplatzhalter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uT2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//////////8="/>
              </a:ext>
            </a:extLst>
          </p:cNvSpPr>
          <p:nvPr>
            <p:ph type="title"/>
          </p:nvPr>
        </p:nvSpPr>
        <p:spPr>
          <a:xfrm>
            <a:off x="597535" y="1330960"/>
            <a:ext cx="7999730" cy="802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/>
            <a:r>
              <a:t>Hier steht der Titel in 19 pt Arial in Fett.</a:t>
            </a:r>
            <a:br/>
            <a:r>
              <a:t>Hier steht der Untertitel in Arial 17 pt normal.</a:t>
            </a:r>
          </a:p>
        </p:txBody>
      </p:sp>
      <p:sp>
        <p:nvSpPr>
          <p:cNvPr id="4" name="Text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//////////8="/>
              </a:ext>
            </a:extLst>
          </p:cNvSpPr>
          <p:nvPr>
            <p:ph type="body" idx="1"/>
          </p:nvPr>
        </p:nvSpPr>
        <p:spPr>
          <a:xfrm>
            <a:off x="588645" y="2091055"/>
            <a:ext cx="7998460" cy="39935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Hier steht der Inhalt in Arial 17 pt normal.</a:t>
            </a:r>
          </a:p>
        </p:txBody>
      </p:sp>
      <p:sp>
        <p:nvSpPr>
          <p:cNvPr id="5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//////////8="/>
              </a:ext>
            </a:extLst>
          </p:cNvSpPr>
          <p:nvPr>
            <p:ph type="ftr" sz="quarter" idx="3"/>
          </p:nvPr>
        </p:nvSpPr>
        <p:spPr>
          <a:xfrm>
            <a:off x="1012190" y="6537325"/>
            <a:ext cx="787654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de-de" sz="800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sp>
        <p:nvSpPr>
          <p:cNvPr id="6" name="Rechteck 5"/>
          <p:cNvSpPr>
            <a:extLst>
              <a:ext uri="smNativeData">
                <pr:smNativeData xmlns:pr="smNativeData" val="SMDATA_13_tW3RYhMAAAAlAAAAZAAAAA0AAAAAAAAAAEoAAAAAAAAAS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AwAAQygAAB8HAAD2KQAAECAAACYAAAAIAAAA//////////8="/>
              </a:ext>
            </a:extLst>
          </p:cNvSpPr>
          <p:nvPr/>
        </p:nvSpPr>
        <p:spPr>
          <a:xfrm>
            <a:off x="609600" y="6544945"/>
            <a:ext cx="54800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46990" rIns="0" bIns="46990" numCol="1" spcCol="215900" anchor="ctr"/>
          <a:lstStyle/>
          <a:p>
            <a:pPr>
              <a:defRPr lang="de-de"/>
            </a:pPr>
            <a:r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Folie </a:t>
            </a:r>
            <a:fld id="{22E8431D-53CF-BDB5-8150-A5E00D1E77F0}" type="slidenum"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42</a:t>
            </a:fld>
            <a:endParaRPr lang="de-de" sz="800"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7" name="Grafik 7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V5fVm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9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titleStyle>
    <p:bodyStyle>
      <a:lvl1pPr marL="0" marR="0" indent="0" algn="l" defTabSz="914400">
        <a:lnSpc>
          <a:spcPct val="100000"/>
        </a:lnSpc>
        <a:spcBef>
          <a:spcPts val="405"/>
        </a:spcBef>
        <a:spcAft>
          <a:spcPts val="0"/>
        </a:spcAft>
        <a:buNone/>
        <a:tabLst/>
        <a:defRPr sz="17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Masters/slideMaster7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tGAgI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elplatzhalter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uT2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//////////8="/>
              </a:ext>
            </a:extLst>
          </p:cNvSpPr>
          <p:nvPr>
            <p:ph type="title"/>
          </p:nvPr>
        </p:nvSpPr>
        <p:spPr>
          <a:xfrm>
            <a:off x="597535" y="1330960"/>
            <a:ext cx="7999730" cy="802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/>
            <a:r>
              <a:t>Hier steht der Titel in 19 pt Arial in Fett.</a:t>
            </a:r>
            <a:br/>
            <a:r>
              <a:t>Hier steht der Untertitel in Arial 17 pt normal.</a:t>
            </a:r>
          </a:p>
        </p:txBody>
      </p:sp>
      <p:sp>
        <p:nvSpPr>
          <p:cNvPr id="4" name="Text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//////////8="/>
              </a:ext>
            </a:extLst>
          </p:cNvSpPr>
          <p:nvPr>
            <p:ph type="body" idx="1"/>
          </p:nvPr>
        </p:nvSpPr>
        <p:spPr>
          <a:xfrm>
            <a:off x="588645" y="2091055"/>
            <a:ext cx="7998460" cy="39935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Hier steht der Inhalt in Arial 17 pt normal.</a:t>
            </a:r>
          </a:p>
        </p:txBody>
      </p:sp>
      <p:sp>
        <p:nvSpPr>
          <p:cNvPr id="5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//////////8="/>
              </a:ext>
            </a:extLst>
          </p:cNvSpPr>
          <p:nvPr>
            <p:ph type="ftr" sz="quarter" idx="3"/>
          </p:nvPr>
        </p:nvSpPr>
        <p:spPr>
          <a:xfrm>
            <a:off x="1012190" y="6537325"/>
            <a:ext cx="787654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de-de" sz="800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sp>
        <p:nvSpPr>
          <p:cNvPr id="6" name="Rechteck 5"/>
          <p:cNvSpPr>
            <a:extLst>
              <a:ext uri="smNativeData">
                <pr:smNativeData xmlns:pr="smNativeData" val="SMDATA_13_tW3RYhMAAAAlAAAAZAAAAA0AAAAAAAAAAEoAAAAAAAAAS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AwAAQygAAB8HAAD2KQAAECAAACYAAAAIAAAA//////////8="/>
              </a:ext>
            </a:extLst>
          </p:cNvSpPr>
          <p:nvPr/>
        </p:nvSpPr>
        <p:spPr>
          <a:xfrm>
            <a:off x="609600" y="6544945"/>
            <a:ext cx="54800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46990" rIns="0" bIns="46990" numCol="1" spcCol="215900" anchor="ctr"/>
          <a:lstStyle/>
          <a:p>
            <a:pPr>
              <a:defRPr lang="de-de"/>
            </a:pPr>
            <a:r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Folie </a:t>
            </a:r>
            <a:fld id="{22E856C7-89CF-BDA0-8150-7FF5181E772A}" type="slidenum"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41</a:t>
            </a:fld>
            <a:endParaRPr lang="de-de" sz="800"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7" name="Grafik 7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V5fVm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9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titleStyle>
    <p:bodyStyle>
      <a:lvl1pPr marL="0" marR="0" indent="0" algn="l" defTabSz="914400">
        <a:lnSpc>
          <a:spcPct val="100000"/>
        </a:lnSpc>
        <a:spcBef>
          <a:spcPts val="405"/>
        </a:spcBef>
        <a:spcAft>
          <a:spcPts val="0"/>
        </a:spcAft>
        <a:buNone/>
        <a:tabLst/>
        <a:defRPr sz="17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Masters/slideMaster8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tGAgI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elplatzhalter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uT2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//////////8="/>
              </a:ext>
            </a:extLst>
          </p:cNvSpPr>
          <p:nvPr>
            <p:ph type="title"/>
          </p:nvPr>
        </p:nvSpPr>
        <p:spPr>
          <a:xfrm>
            <a:off x="597535" y="1330960"/>
            <a:ext cx="7999730" cy="802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/>
            <a:r>
              <a:t>Hier steht der Titel in 19 pt Arial in Fett.</a:t>
            </a:r>
            <a:br/>
            <a:r>
              <a:t>Hier steht der Untertitel in Arial 17 pt normal.</a:t>
            </a:r>
          </a:p>
        </p:txBody>
      </p:sp>
      <p:sp>
        <p:nvSpPr>
          <p:cNvPr id="4" name="Text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//////////8="/>
              </a:ext>
            </a:extLst>
          </p:cNvSpPr>
          <p:nvPr>
            <p:ph type="body" idx="1"/>
          </p:nvPr>
        </p:nvSpPr>
        <p:spPr>
          <a:xfrm>
            <a:off x="588645" y="2091055"/>
            <a:ext cx="7998460" cy="39935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Hier steht der Inhalt in Arial 17 pt normal.</a:t>
            </a:r>
          </a:p>
        </p:txBody>
      </p:sp>
      <p:sp>
        <p:nvSpPr>
          <p:cNvPr id="5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//////////8="/>
              </a:ext>
            </a:extLst>
          </p:cNvSpPr>
          <p:nvPr>
            <p:ph type="ftr" sz="quarter" idx="3"/>
          </p:nvPr>
        </p:nvSpPr>
        <p:spPr>
          <a:xfrm>
            <a:off x="1012190" y="6537325"/>
            <a:ext cx="787654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de-de" sz="800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sp>
        <p:nvSpPr>
          <p:cNvPr id="6" name="Rechteck 5"/>
          <p:cNvSpPr>
            <a:extLst>
              <a:ext uri="smNativeData">
                <pr:smNativeData xmlns:pr="smNativeData" val="SMDATA_13_tW3RYhMAAAAlAAAAZAAAAA0AAAAAAAAAAEoAAAAAAAAAS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AwAAQygAAB8HAAD2KQAAECAAACYAAAAIAAAA//////////8="/>
              </a:ext>
            </a:extLst>
          </p:cNvSpPr>
          <p:nvPr/>
        </p:nvSpPr>
        <p:spPr>
          <a:xfrm>
            <a:off x="609600" y="6544945"/>
            <a:ext cx="54800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46990" rIns="0" bIns="46990" numCol="1" spcCol="215900" anchor="ctr"/>
          <a:lstStyle/>
          <a:p>
            <a:pPr>
              <a:defRPr lang="de-de"/>
            </a:pPr>
            <a:r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Folie </a:t>
            </a:r>
            <a:fld id="{22E85F26-68CF-BDA9-8150-9EFC111E77CB}" type="slidenum"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46</a:t>
            </a:fld>
            <a:endParaRPr lang="de-de" sz="800"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7" name="Grafik 7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V5fVm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9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titleStyle>
    <p:bodyStyle>
      <a:lvl1pPr marL="0" marR="0" indent="0" algn="l" defTabSz="914400">
        <a:lnSpc>
          <a:spcPct val="100000"/>
        </a:lnSpc>
        <a:spcBef>
          <a:spcPts val="405"/>
        </a:spcBef>
        <a:spcAft>
          <a:spcPts val="0"/>
        </a:spcAft>
        <a:buNone/>
        <a:tabLst/>
        <a:defRPr sz="17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Masters/slideMaster9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tGAgI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elplatzhalter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uT2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AwAAMAgAAOM0AAAfDQAAEAAAACYAAAAIAAAA//////////8="/>
              </a:ext>
            </a:extLst>
          </p:cNvSpPr>
          <p:nvPr>
            <p:ph type="title"/>
          </p:nvPr>
        </p:nvSpPr>
        <p:spPr>
          <a:xfrm>
            <a:off x="597535" y="1330960"/>
            <a:ext cx="7999730" cy="802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/>
            <a:r>
              <a:t>Hier steht der Titel in 19 pt Arial in Fett.</a:t>
            </a:r>
            <a:br/>
            <a:r>
              <a:t>Hier steht der Untertitel in Arial 17 pt normal.</a:t>
            </a:r>
          </a:p>
        </p:txBody>
      </p:sp>
      <p:sp>
        <p:nvSpPr>
          <p:cNvPr id="4" name="Text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fAwAA3QwAANM0AABuJQAAEAAAACYAAAAIAAAA//////////8="/>
              </a:ext>
            </a:extLst>
          </p:cNvSpPr>
          <p:nvPr>
            <p:ph type="body" idx="1"/>
          </p:nvPr>
        </p:nvSpPr>
        <p:spPr>
          <a:xfrm>
            <a:off x="588645" y="2091055"/>
            <a:ext cx="7998460" cy="39935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  <a:r>
              <a:t>Hier steht der Inhalt in Arial 17 pt normal.</a:t>
            </a:r>
          </a:p>
        </p:txBody>
      </p:sp>
      <p:sp>
        <p:nvSpPr>
          <p:cNvPr id="5" name="Fußzeilenplatzhalter 9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6BgAANygAAK42AADrKQAAEAAAACYAAAAIAAAA//////////8="/>
              </a:ext>
            </a:extLst>
          </p:cNvSpPr>
          <p:nvPr>
            <p:ph type="ftr" sz="quarter" idx="3"/>
          </p:nvPr>
        </p:nvSpPr>
        <p:spPr>
          <a:xfrm>
            <a:off x="1012190" y="6537325"/>
            <a:ext cx="787654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de-de" sz="800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sp>
        <p:nvSpPr>
          <p:cNvPr id="6" name="Rechteck 5"/>
          <p:cNvSpPr>
            <a:extLst>
              <a:ext uri="smNativeData">
                <pr:smNativeData xmlns:pr="smNativeData" val="SMDATA_13_tW3RYhMAAAAlAAAAZAAAAA0AAAAAAAAAAEoAAAAAAAAAS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AwAAQygAAB8HAAD2KQAAECAAACYAAAAIAAAA//////////8="/>
              </a:ext>
            </a:extLst>
          </p:cNvSpPr>
          <p:nvPr/>
        </p:nvSpPr>
        <p:spPr>
          <a:xfrm>
            <a:off x="609600" y="6544945"/>
            <a:ext cx="54800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46990" rIns="0" bIns="46990" numCol="1" spcCol="215900" anchor="ctr"/>
          <a:lstStyle/>
          <a:p>
            <a:pPr>
              <a:defRPr lang="de-de"/>
            </a:pPr>
            <a:r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Folie </a:t>
            </a:r>
            <a:fld id="{22E81E33-7DCF-BDE8-8150-8BBD501E77DE}" type="slidenum">
              <a:rPr lang="de-de" sz="800">
                <a:latin typeface="Arial" pitchFamily="2" charset="0"/>
                <a:ea typeface="Calibri" pitchFamily="2" charset="0"/>
                <a:cs typeface="Calibri" pitchFamily="2" charset="0"/>
              </a:rPr>
              <a:t>13</a:t>
            </a:fld>
            <a:endParaRPr lang="de-de" sz="800"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7" name="Grafik 7" descr="LY02_PPT Vorlage blank-2.jpg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V5fVm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MCo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9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titleStyle>
    <p:bodyStyle>
      <a:lvl1pPr marL="0" marR="0" indent="0" algn="l" defTabSz="914400">
        <a:lnSpc>
          <a:spcPct val="100000"/>
        </a:lnSpc>
        <a:spcBef>
          <a:spcPts val="405"/>
        </a:spcBef>
        <a:spcAft>
          <a:spcPts val="0"/>
        </a:spcAft>
        <a:buNone/>
        <a:tabLst/>
        <a:defRPr sz="17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/Relationships>
</file>

<file path=ppt/slides/_rels/slide3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mlDrawing" Target="../drawings/vmlDrawing2.vml"/><Relationship Id="rId3" Type="http://schemas.openxmlformats.org/officeDocument/2006/relationships/oleObject" Target="../embeddings/oleObject2.bin"/></Relationships>
</file>

<file path=ppt/slides/_rels/slide3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4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4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4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4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1.png"/></Relationships>
</file>

<file path=ppt/slides/_rels/slide4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2.jpeg"/></Relationships>
</file>

<file path=ppt/slides/_rels/slide4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6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6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jpeg"/></Relationships>
</file>

<file path=ppt/slides/_rels/slide6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jpeg"/></Relationships>
</file>

<file path=ppt/slides/_rels/slide6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CAgAAtQ4AALY2AADCIgAAEAAAACYAAAAIAAAAfXD///////8="/>
              </a:ext>
            </a:extLst>
          </p:cNvSpPr>
          <p:nvPr>
            <p:ph type="ctrTitle"/>
          </p:nvPr>
        </p:nvSpPr>
        <p:spPr>
          <a:xfrm>
            <a:off x="448310" y="2390775"/>
            <a:ext cx="8445500" cy="32594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br/>
            <a:r>
              <a:rPr lang="de-de" sz="4000"/>
              <a:t>Vereinsvertretersitzung</a:t>
            </a:r>
            <a:br/>
            <a:r>
              <a:rPr lang="de-de" sz="4000"/>
              <a:t>Werra-Meißner</a:t>
            </a:r>
            <a:br/>
            <a:r>
              <a:rPr lang="de-de" sz="4000"/>
              <a:t>Hinrunde Saison 2022/2023</a:t>
            </a:r>
            <a:br/>
            <a:br/>
            <a:br/>
            <a:br/>
            <a:endParaRPr lang="de-de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sbD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Nsci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LwgAAJw0AACwCwAAEAAAACYAAAAIAAAAfXD///////8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2800" b="1"/>
              <a:t>Detailregelungen zum Spielbetrieb</a:t>
            </a:r>
            <a:endParaRPr lang="de-de" sz="28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JMPSI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ACwAAOwwAAEU8AAACJgAAEAAAACYAAAAIAAAAfXD///////8="/>
              </a:ext>
            </a:extLst>
          </p:cNvSpPr>
          <p:nvPr>
            <p:ph type="body" idx="1"/>
          </p:nvPr>
        </p:nvSpPr>
        <p:spPr>
          <a:xfrm>
            <a:off x="1869440" y="1988185"/>
            <a:ext cx="7927975" cy="419036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1000"/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Kreisoberliga 	3,50 €</a:t>
            </a: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Kreisliga A 		3,00 €</a:t>
            </a: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Kreisliga B und C	2,50 €</a:t>
            </a: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8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Aussetzung für Spielrunde 2021/2022</a:t>
            </a: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Fortführung ab Spielrunde 2022/2023</a:t>
            </a:r>
            <a:endParaRPr lang="de-de" sz="2000"/>
          </a:p>
        </p:txBody>
      </p:sp>
      <p:sp>
        <p:nvSpPr>
          <p:cNvPr id="5" name="Abgerundetes Rechteck 6"/>
          <p:cNvSpPr>
            <a:extLst>
              <a:ext uri="smNativeData">
                <pr:smNativeData xmlns:pr="smNativeData" val="SMDATA_13_tW3RYhMAAAAlAAAAZQAAAA0AAAAAkAAAAEgAAACQ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CB3PSI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AyCgAAewwAAOUrAAB4EAAAEAAAACYAAAAIAAAA//////////8="/>
              </a:ext>
            </a:extLst>
          </p:cNvSpPr>
          <p:nvPr/>
        </p:nvSpPr>
        <p:spPr>
          <a:xfrm>
            <a:off x="1657350" y="2028825"/>
            <a:ext cx="5478145" cy="64833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000000"/>
                </a:solidFill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Eintrittspreise</a:t>
            </a:r>
            <a:endParaRPr lang="de-de" sz="24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AutoForm1"/>
          <p:cNvSpPr>
            <a:extLst>
              <a:ext uri="smNativeData">
                <pr:smNativeData xmlns:pr="smNativeData" val="SMDATA_13_tW3RYhMAAAAlAAAAZQAAAA0AAAAAkAAAAEgAAACQ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D0iMCI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AyCgAA4xoAAOUrAADgHgAAEAAAACYAAAAIAAAA//////////8="/>
              </a:ext>
            </a:extLst>
          </p:cNvSpPr>
          <p:nvPr/>
        </p:nvSpPr>
        <p:spPr>
          <a:xfrm>
            <a:off x="1657350" y="4370705"/>
            <a:ext cx="5478145" cy="64833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000000"/>
                </a:solidFill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Schiedsrichter-Kostenausgleich</a:t>
            </a:r>
            <a:endParaRPr lang="de-de" sz="24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Bhcm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LwgAAJw0AACwCwAAEAAAACYAAAAIAAAAfXD///////8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2800" b="1"/>
              <a:t>Detailregelungen zum Spielbetrieb</a:t>
            </a:r>
            <a:endParaRPr lang="de-de" sz="28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hdCI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tCQAAOwwAADI6AAACJgAAEAAAACYAAAAIAAAAfXD///////8="/>
              </a:ext>
            </a:extLst>
          </p:cNvSpPr>
          <p:nvPr>
            <p:ph type="body" idx="1"/>
          </p:nvPr>
        </p:nvSpPr>
        <p:spPr>
          <a:xfrm>
            <a:off x="1532255" y="1988185"/>
            <a:ext cx="7927975" cy="419036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1000"/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8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Spieltag wird vollständig angesetzt</a:t>
            </a: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Bei Verlegungswunsch muss zugestimmt werden</a:t>
            </a: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6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liegen noch nicht vor, Versendung per Post</a:t>
            </a:r>
            <a:endParaRPr lang="de-de" sz="20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8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eingestellt auf der HFV-Homepage des FK Werra-Meißner</a:t>
            </a: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/>
          </a:p>
        </p:txBody>
      </p:sp>
      <p:sp>
        <p:nvSpPr>
          <p:cNvPr id="5" name="Abgerundetes Rechteck 6"/>
          <p:cNvSpPr>
            <a:extLst>
              <a:ext uri="smNativeData">
                <pr:smNativeData xmlns:pr="smNativeData" val="SMDATA_13_tW3RYhMAAAAlAAAAZQAAAA0AAAAAkAAAAEgAAACQ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GFSUHI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iCAAAewwAAJUqAABZDwAAEAAAACYAAAAIAAAA//////////8="/>
              </a:ext>
            </a:extLst>
          </p:cNvSpPr>
          <p:nvPr/>
        </p:nvSpPr>
        <p:spPr>
          <a:xfrm>
            <a:off x="1443990" y="2028825"/>
            <a:ext cx="5478145" cy="466090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000000"/>
                </a:solidFill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„OpenFlair-Regelung“</a:t>
            </a:r>
            <a:endParaRPr lang="de-de" sz="24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AutoForm1"/>
          <p:cNvSpPr>
            <a:extLst>
              <a:ext uri="smNativeData">
                <pr:smNativeData xmlns:pr="smNativeData" val="SMDATA_13_tW3RYhMAAAAlAAAAZQAAAA0AAAAAkAAAAEgAAACQ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HJ0eT0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iCAAAQhYAAJUqAAAfGQAAEAAAACYAAAAIAAAA//////////8="/>
              </a:ext>
            </a:extLst>
          </p:cNvSpPr>
          <p:nvPr/>
        </p:nvSpPr>
        <p:spPr>
          <a:xfrm>
            <a:off x="1443990" y="3618230"/>
            <a:ext cx="5478145" cy="46545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000000"/>
                </a:solidFill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Ausweise für Mannschafts-Offizielle</a:t>
            </a:r>
            <a:endParaRPr lang="de-de" sz="24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Abgerundetes Rechteck 6"/>
          <p:cNvSpPr>
            <a:extLst>
              <a:ext uri="smNativeData">
                <pr:smNativeData xmlns:pr="smNativeData" val="SMDATA_13_tW3RYhMAAAAlAAAAZQAAAA0AAAAAkAAAAEgAAACQ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GxlLz4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iCAAAnh0AAJUqAAB7IAAAEAAAACYAAAAIAAAA//////////8="/>
              </a:ext>
            </a:extLst>
          </p:cNvSpPr>
          <p:nvPr/>
        </p:nvSpPr>
        <p:spPr>
          <a:xfrm>
            <a:off x="1443990" y="4814570"/>
            <a:ext cx="5478145" cy="46545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000000"/>
                </a:solidFill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Platzbeauftragtenliste</a:t>
            </a:r>
            <a:endParaRPr lang="de-de" sz="24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uTD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QiIGM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zwYAAJs0AABQCgAAEAAAACYAAAAIAAAAfXD///////8="/>
              </a:ext>
            </a:extLst>
          </p:cNvSpPr>
          <p:nvPr>
            <p:ph type="title"/>
          </p:nvPr>
        </p:nvSpPr>
        <p:spPr>
          <a:xfrm>
            <a:off x="617220" y="110680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2800" b="1"/>
              <a:t>Allgemeine Hinweise</a:t>
            </a:r>
            <a:endParaRPr lang="de-de" sz="28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uBQAAewwAAHM2AACtJwAAEAAAACYAAAAIAAAAfXD///////8="/>
              </a:ext>
            </a:extLst>
          </p:cNvSpPr>
          <p:nvPr>
            <p:ph type="body" idx="1"/>
          </p:nvPr>
        </p:nvSpPr>
        <p:spPr>
          <a:xfrm>
            <a:off x="923290" y="2028825"/>
            <a:ext cx="7927975" cy="442087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1000"/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Verbandsebene: in Meisterschaft und Hessenpokal: </a:t>
            </a:r>
            <a:r>
              <a:rPr lang="de-de" sz="2000" b="1"/>
              <a:t>5</a:t>
            </a:r>
            <a:r>
              <a:rPr lang="de-de" sz="2000"/>
              <a:t> Wechsel</a:t>
            </a:r>
            <a:endParaRPr lang="de-de" sz="2000"/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Kreisebene: in Meisterschaft und Kreispokal: </a:t>
            </a:r>
            <a:r>
              <a:rPr lang="de-de" sz="2000" b="1"/>
              <a:t>3</a:t>
            </a:r>
            <a:r>
              <a:rPr lang="de-de" sz="2000"/>
              <a:t> Wechsel*</a:t>
            </a:r>
            <a:br/>
            <a:r>
              <a:rPr lang="de-de" sz="1800"/>
              <a:t>(*mit Rückwechsel; im Falle einer Verlängerung 4. Wechsel möglich)</a:t>
            </a:r>
            <a:endParaRPr lang="de-de" sz="1800"/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Keine Wechselkarten mehr notwendig (§75 Nr. 2 SpO gestrichen)</a:t>
            </a:r>
            <a:endParaRPr lang="de-de" sz="2000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1600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1600"/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1000"/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400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Öffnungsklausel in DFB-Spielordnung; HFV Regelung getroffen</a:t>
            </a:r>
            <a:endParaRPr lang="de-de" sz="2000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Werbung auf Trikotrückseite und Hose zulässig (limitiert)</a:t>
            </a:r>
            <a:endParaRPr lang="de-de" sz="2000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Zwischen ersten und unteren Mannschaften ist SG zulässig</a:t>
            </a:r>
            <a:endParaRPr lang="de-de" sz="2000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im Herrenbereich nur bis KLA möglich</a:t>
            </a:r>
            <a:endParaRPr lang="de-de" sz="2000"/>
          </a:p>
        </p:txBody>
      </p:sp>
      <p:sp>
        <p:nvSpPr>
          <p:cNvPr id="5" name="Abgerundetes Rechteck 6"/>
          <p:cNvSpPr>
            <a:extLst>
              <a:ext uri="smNativeData">
                <pr:smNativeData xmlns:pr="smNativeData" val="SMDATA_13_tW3RYhMAAAAlAAAAZQAAAA0AAAAAkAAAAEgAAACQ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AyCgAAQAoAAA8wAADODAAAEAAAACYAAAAIAAAA//////////8="/>
              </a:ext>
            </a:extLst>
          </p:cNvSpPr>
          <p:nvPr/>
        </p:nvSpPr>
        <p:spPr>
          <a:xfrm>
            <a:off x="1657350" y="1666240"/>
            <a:ext cx="6155055" cy="415290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000000"/>
                </a:solidFill>
              </a:defRPr>
            </a:pPr>
            <a:r>
              <a:rPr lang="de-de" sz="22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Spieler-Auswechslungen, § 54 SpO</a:t>
            </a:r>
            <a:endParaRPr lang="de-de" sz="22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AutoForm1"/>
          <p:cNvSpPr>
            <a:extLst>
              <a:ext uri="smNativeData">
                <pr:smNativeData xmlns:pr="smNativeData" val="SMDATA_13_tW3RYhMAAAAlAAAAZQAAAA0AAAAAkAAAAEgAAACQ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AyCgAAQBYAAA8wAADOGAAAEAAAACYAAAAIAAAA//////////8="/>
              </a:ext>
            </a:extLst>
          </p:cNvSpPr>
          <p:nvPr/>
        </p:nvSpPr>
        <p:spPr>
          <a:xfrm>
            <a:off x="1657350" y="3616960"/>
            <a:ext cx="6155055" cy="415290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000000"/>
                </a:solidFill>
              </a:defRPr>
            </a:pPr>
            <a:r>
              <a:rPr lang="de-de" sz="22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Werbung auf Spielkleidung (DFB-Spielordnung)</a:t>
            </a:r>
            <a:endParaRPr lang="de-de" sz="22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Abgerundetes Rechteck 6"/>
          <p:cNvSpPr>
            <a:extLst>
              <a:ext uri="smNativeData">
                <pr:smNativeData xmlns:pr="smNativeData" val="SMDATA_13_tW3RYhMAAAAlAAAAZQAAAA0AAAAAkAAAAEgAAACQ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AyCgAAqR4AAA8wAAA2IQAAEAAAACYAAAAIAAAA//////////8="/>
              </a:ext>
            </a:extLst>
          </p:cNvSpPr>
          <p:nvPr/>
        </p:nvSpPr>
        <p:spPr>
          <a:xfrm>
            <a:off x="1657350" y="4984115"/>
            <a:ext cx="6155055" cy="41465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000000"/>
                </a:solidFill>
              </a:defRPr>
            </a:pPr>
            <a:r>
              <a:rPr lang="de-de" sz="22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Bildung von Senioren-Spielgemeinschaften</a:t>
            </a:r>
            <a:endParaRPr lang="de-de" sz="22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g+n3I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CAgAAtQ4AALY2AADCIgAAAAAAACYAAAAIAAAAffD///////8="/>
              </a:ext>
            </a:extLst>
          </p:cNvSpPr>
          <p:nvPr>
            <p:ph type="ctrTitle"/>
          </p:nvPr>
        </p:nvSpPr>
        <p:spPr>
          <a:xfrm>
            <a:off x="448310" y="2390775"/>
            <a:ext cx="8445500" cy="32594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br/>
            <a:r>
              <a:rPr sz="4000"/>
              <a:t>TOP 5</a:t>
            </a:r>
            <a:endParaRPr sz="400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4000"/>
              <a:t>Änderung im HFV-Regelwerk</a:t>
            </a:r>
            <a:endParaRPr sz="400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4000"/>
              <a:t>zum 01.07.2022</a:t>
            </a:r>
            <a:br/>
            <a:br/>
            <a:br/>
            <a:br/>
            <a:br/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f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LwgAAJw0AACwCwAAEAAAACYAAAAIAAAAfXD///////8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/>
            <a:r>
              <a:rPr sz="2800" b="1"/>
              <a:t>EXTRA zu TOP 5 Änderungen Regeln</a:t>
            </a:r>
            <a:endParaRPr sz="28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6BgAAHwwAAD83AADmJQAAEAAAACYAAAAIAAAAffD///////8="/>
              </a:ext>
            </a:extLst>
          </p:cNvSpPr>
          <p:nvPr>
            <p:ph type="body" idx="1"/>
          </p:nvPr>
        </p:nvSpPr>
        <p:spPr>
          <a:xfrm>
            <a:off x="1052830" y="1970405"/>
            <a:ext cx="7927975" cy="419036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sz="1000"/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sz="20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sz="2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2000"/>
              <a:t>- </a:t>
            </a:r>
            <a:r>
              <a:rPr sz="2000" b="1"/>
              <a:t>Spielberechtigung</a:t>
            </a:r>
            <a:r>
              <a:rPr sz="2000"/>
              <a:t> und </a:t>
            </a:r>
            <a:r>
              <a:rPr sz="2000" b="1"/>
              <a:t>Einsatzberechtigung</a:t>
            </a:r>
            <a:r>
              <a:rPr sz="2000"/>
              <a:t> müssen vorliegen</a:t>
            </a:r>
            <a:endParaRPr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2000"/>
              <a:t>- Spielberechtigt: wer Spielerlaubnis für seinen Verein besitzt</a:t>
            </a:r>
            <a:endParaRPr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2000"/>
              <a:t>- </a:t>
            </a:r>
            <a:r>
              <a:rPr sz="2000" u="sng"/>
              <a:t>Einsatzberechtigt</a:t>
            </a:r>
            <a:r>
              <a:rPr sz="2000"/>
              <a:t>: wer im konkreten Spiel nach den HFV </a:t>
            </a:r>
            <a:br/>
            <a:r>
              <a:rPr sz="2000"/>
              <a:t>  Vorschriften mitwirken darf</a:t>
            </a:r>
            <a:endParaRPr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sz="10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2500"/>
              <a:t>	</a:t>
            </a:r>
            <a:r>
              <a:rPr sz="2000"/>
              <a:t>	Spielerfoto in Spielberechtigungsliste</a:t>
            </a:r>
            <a:endParaRPr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2000"/>
              <a:t>Ersatzweise im Einzelfall:</a:t>
            </a:r>
            <a:endParaRPr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2000"/>
              <a:t>		Ausdruck der Spielberechtigungsliste mit Fotos	</a:t>
            </a:r>
            <a:endParaRPr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2000"/>
              <a:t>		Vorlage BPA, Reisepass, Führerschein (mit FotO)</a:t>
            </a:r>
            <a:endParaRPr sz="20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sz="800"/>
          </a:p>
        </p:txBody>
      </p:sp>
      <p:sp>
        <p:nvSpPr>
          <p:cNvPr id="5" name="Abgerundetes Rechteck 6"/>
          <p:cNvSpPr>
            <a:extLst>
              <a:ext uri="smNativeData">
                <pr:smNativeData xmlns:pr="smNativeData" val="SMDATA_13_tW3RYhMAAAAlAAAAZQAAAA0AAAAAkAAAAEgAAACQ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AyCgAAewwAAPMvAAD8DwAAEAAAACYAAAAIAAAA//////////8="/>
              </a:ext>
            </a:extLst>
          </p:cNvSpPr>
          <p:nvPr/>
        </p:nvSpPr>
        <p:spPr>
          <a:xfrm>
            <a:off x="1657350" y="2028825"/>
            <a:ext cx="6137275" cy="56959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§ 39 SpO: Nachweis der Spielberechtigung</a:t>
            </a:r>
            <a:endParaRPr lang="de-de" sz="24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Pfeil: nach rechts 1"/>
          <p:cNvSpPr>
            <a:extLst>
              <a:ext uri="smNativeData">
                <pr:smNativeData xmlns:pr="smNativeData" val="SMDATA_13_tW3RYhMAAAAlAAAAyAAAAA0AAAAAkAAAAEgAAACQAAAASAAAAAAAAAABAAAAAAAAAAEAAABQAAAAGKOahzsw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CeDAAAsBsAAGIQAADDHQAAEAAAACYAAAAIAAAA//////////8="/>
              </a:ext>
            </a:extLst>
          </p:cNvSpPr>
          <p:nvPr/>
        </p:nvSpPr>
        <p:spPr>
          <a:xfrm>
            <a:off x="2051050" y="4500880"/>
            <a:ext cx="612140" cy="337185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</p:txBody>
      </p:sp>
      <p:sp>
        <p:nvSpPr>
          <p:cNvPr id="7" name="Pfeil: nach rechts 9"/>
          <p:cNvSpPr>
            <a:extLst>
              <a:ext uri="smNativeData">
                <pr:smNativeData xmlns:pr="smNativeData" val="SMDATA_13_tW3RYhMAAAAlAAAAyAAAAA0AAAAAkAAAAEgAAACQAAAASAAAAAAAAAABAAAAAAAAAAEAAABQAAAAGKOahzsw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CeDAAAvSAAAGIQAADQIgAAEAAAACYAAAAIAAAA//////////8="/>
              </a:ext>
            </a:extLst>
          </p:cNvSpPr>
          <p:nvPr/>
        </p:nvSpPr>
        <p:spPr>
          <a:xfrm>
            <a:off x="2051050" y="5321935"/>
            <a:ext cx="612140" cy="337185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</p:txBody>
      </p:sp>
      <p:sp>
        <p:nvSpPr>
          <p:cNvPr id="8" name="Pfeil: nach rechts 10"/>
          <p:cNvSpPr>
            <a:extLst>
              <a:ext uri="smNativeData">
                <pr:smNativeData xmlns:pr="smNativeData" val="SMDATA_13_tW3RYhMAAAAlAAAAyAAAAA0AAAAAkAAAAEgAAACQAAAASAAAAAAAAAABAAAAAAAAAAEAAABQAAAAGKOahzsw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CeDAAAQCMAAGIQAABTJQAAEAAAACYAAAAIAAAA//////////8="/>
              </a:ext>
            </a:extLst>
          </p:cNvSpPr>
          <p:nvPr/>
        </p:nvSpPr>
        <p:spPr>
          <a:xfrm>
            <a:off x="2051050" y="5730240"/>
            <a:ext cx="612140" cy="337185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f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LwgAAJw0AACwCwAAEAAAACYAAAAIAAAAfXD///////8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/>
            <a:r>
              <a:rPr sz="2800" b="1"/>
              <a:t>EXTRA zu TOP 5 Änderungen Regeln</a:t>
            </a:r>
            <a:endParaRPr sz="28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6BgAAHwwAAD83AADmJQAAEAAAACYAAAAIAAAAffD///////8="/>
              </a:ext>
            </a:extLst>
          </p:cNvSpPr>
          <p:nvPr>
            <p:ph type="body" idx="1"/>
          </p:nvPr>
        </p:nvSpPr>
        <p:spPr>
          <a:xfrm>
            <a:off x="1052830" y="1970405"/>
            <a:ext cx="7927975" cy="419036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sz="1000"/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sz="20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sz="2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2000" b="1"/>
              <a:t>Sofern Spieler, für die der Nachweis der Einsatzberechtigung nicht geführt werden kann, dennoch eingesetzt werden, tritt als spieltechnische Folge </a:t>
            </a:r>
            <a:r>
              <a:rPr sz="2000" b="1">
                <a:solidFill>
                  <a:srgbClr val="FF0000"/>
                </a:solidFill>
              </a:rPr>
              <a:t>Spielverlust</a:t>
            </a:r>
            <a:r>
              <a:rPr sz="2000" b="1"/>
              <a:t> nach § 31 Nr. 4 i. V. mit § 9 Strafordnung ein!!</a:t>
            </a:r>
            <a:endParaRPr sz="2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br/>
            <a:r>
              <a:rPr sz="2000" b="1" u="sng"/>
              <a:t>Hinweis Passbilder:</a:t>
            </a:r>
            <a:br/>
            <a:r>
              <a:rPr sz="2000" b="1"/>
              <a:t>Wer in die Spielberechtigungsliste </a:t>
            </a:r>
            <a:r>
              <a:rPr sz="2000" b="1">
                <a:solidFill>
                  <a:srgbClr val="FF0000"/>
                </a:solidFill>
              </a:rPr>
              <a:t>ein Passbild lädt, das nicht den genannten Spieler darstellt</a:t>
            </a:r>
            <a:r>
              <a:rPr sz="2000" b="1"/>
              <a:t>, wird mit Spielverbot (2-9 Monate) oder Punktabzug (6-24 Punkte) und mit Geldstrafe </a:t>
            </a:r>
            <a:br/>
            <a:r>
              <a:rPr sz="2000" b="1"/>
              <a:t>(50 € - 1.500 €) geahndet. (§ 42 Abs. 3 StrafO)</a:t>
            </a:r>
            <a:endParaRPr sz="2000" b="1"/>
          </a:p>
        </p:txBody>
      </p:sp>
      <p:sp>
        <p:nvSpPr>
          <p:cNvPr id="5" name="Abgerundetes Rechteck 6"/>
          <p:cNvSpPr>
            <a:extLst>
              <a:ext uri="smNativeData">
                <pr:smNativeData xmlns:pr="smNativeData" val="SMDATA_13_tW3RYhMAAAAlAAAAZQAAAA0AAAAAkAAAAEgAAACQ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AyCgAAewwAAPMvAAD8DwAAEAAAACYAAAAIAAAA//////////8="/>
              </a:ext>
            </a:extLst>
          </p:cNvSpPr>
          <p:nvPr/>
        </p:nvSpPr>
        <p:spPr>
          <a:xfrm>
            <a:off x="1657350" y="2028825"/>
            <a:ext cx="6137275" cy="56959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§ 39 SpO: Nachweis der Spielberechtigung</a:t>
            </a:r>
            <a:endParaRPr lang="de-de" sz="24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LwgAAJw0AACwCwAAEAAAACYAAAAIAAAAfXD///////8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2800" b="1" u="sng"/>
              <a:t>Zum Schluss</a:t>
            </a:r>
            <a:endParaRPr lang="de-de" sz="2800" b="1" u="sng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QwwAAJE0AADVJAAAEAAAACYAAAAIAAAAfXD///////8="/>
              </a:ext>
            </a:extLst>
          </p:cNvSpPr>
          <p:nvPr>
            <p:ph type="body" idx="1"/>
          </p:nvPr>
        </p:nvSpPr>
        <p:spPr>
          <a:xfrm>
            <a:off x="617220" y="1993265"/>
            <a:ext cx="7927975" cy="399415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3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15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000" b="1"/>
              <a:t>Rücktritt zum 30.06.2022</a:t>
            </a:r>
            <a:br/>
            <a:endParaRPr lang="de-de" sz="3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000" b="1"/>
              <a:t>Danke, Stefan Reuß</a:t>
            </a:r>
            <a:endParaRPr lang="de-de" sz="3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br/>
            <a:endParaRPr lang="de-de" sz="3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5" name="Picture 2" descr="Interview mit Stefan Reuß über Weidenhausen gegen Steinbach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gAQ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YyAAAGYXAACQLwAAxCI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264785" y="3803650"/>
            <a:ext cx="2466975" cy="18478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p0Y1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9QgAAJE0AACJJAAAEAAAACYAAAAIAAAAfXD///////8="/>
              </a:ext>
            </a:extLst>
          </p:cNvSpPr>
          <p:nvPr>
            <p:ph type="body" idx="1"/>
          </p:nvPr>
        </p:nvSpPr>
        <p:spPr>
          <a:xfrm>
            <a:off x="617220" y="1456055"/>
            <a:ext cx="7927975" cy="44831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000" b="1">
                <a:latin typeface="Arial" pitchFamily="2" charset="0"/>
                <a:ea typeface="Calibri" pitchFamily="2" charset="0"/>
                <a:cs typeface="Calibri" pitchFamily="2" charset="0"/>
              </a:rPr>
              <a:t>TOP 3</a:t>
            </a:r>
            <a:endParaRPr lang="de-de" sz="3000" b="1"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 sz="3000" b="1" u="sng">
                <a:latin typeface="Arial" pitchFamily="2" charset="0"/>
                <a:ea typeface="Calibri" pitchFamily="2" charset="0"/>
                <a:cs typeface="Calibri" pitchFamily="2" charset="0"/>
              </a:defRPr>
            </a:pPr>
            <a:r>
              <a:t>Bitburger-Kreispokal </a:t>
            </a:r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 sz="3000" b="1" u="sng">
                <a:latin typeface="Arial" pitchFamily="2" charset="0"/>
                <a:ea typeface="Calibri" pitchFamily="2" charset="0"/>
                <a:cs typeface="Calibri" pitchFamily="2" charset="0"/>
              </a:defRPr>
            </a:pPr>
            <a:r>
              <a:t>&amp;</a:t>
            </a:r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 sz="3000" b="1" u="sng">
                <a:latin typeface="Arial" pitchFamily="2" charset="0"/>
                <a:ea typeface="Calibri" pitchFamily="2" charset="0"/>
                <a:cs typeface="Calibri" pitchFamily="2" charset="0"/>
              </a:defRPr>
            </a:pPr>
            <a:r>
              <a:t>Frauenfussball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CAgAAtQ4AALY2AADCIgAAEAAAACYAAAAIAAAAAQAAAAAAAAA="/>
              </a:ext>
            </a:extLst>
          </p:cNvSpPr>
          <p:nvPr>
            <p:ph type="ctrTitle"/>
          </p:nvPr>
        </p:nvSpPr>
        <p:spPr>
          <a:xfrm>
            <a:off x="448310" y="2390775"/>
            <a:ext cx="8445500" cy="3259455"/>
          </a:xfrm>
        </p:spPr>
        <p:txBody>
          <a:bodyPr/>
          <a:lstStyle/>
          <a:p>
            <a:pPr algn="ctr">
              <a:defRPr lang="de-de"/>
            </a:pPr>
            <a:br/>
            <a:r>
              <a:rPr lang="de-de" sz="4000">
                <a:latin typeface="DFB Interstate Light" pitchFamily="0" charset="0"/>
                <a:ea typeface="Arial" pitchFamily="2" charset="0"/>
                <a:cs typeface="Arial" pitchFamily="2" charset="0"/>
              </a:rPr>
              <a:t>FUSSBALLKREIS WERRA-MEISSNER</a:t>
            </a:r>
            <a:br/>
            <a:r>
              <a:rPr lang="de-de" sz="4000">
                <a:latin typeface="DFB Interstate Light" pitchFamily="0" charset="0"/>
                <a:ea typeface="Arial" pitchFamily="2" charset="0"/>
                <a:cs typeface="Arial" pitchFamily="2" charset="0"/>
              </a:rPr>
              <a:t>Bitburger-Pokal 2021/2022</a:t>
            </a:r>
            <a:br/>
            <a:r>
              <a:rPr lang="de-de" sz="4000">
                <a:latin typeface="DFB Interstate Light" pitchFamily="0" charset="0"/>
                <a:ea typeface="Arial" pitchFamily="2" charset="0"/>
                <a:cs typeface="Arial" pitchFamily="2" charset="0"/>
              </a:rPr>
              <a:t>1. Mannschaften</a:t>
            </a:r>
            <a:br/>
            <a:br/>
            <a:br/>
            <a:endParaRPr lang="de-de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3QwAAJs0AABuJQAAEAAAACYAAAAIAAAAACAAAAAAAAA="/>
              </a:ext>
            </a:extLst>
          </p:cNvSpPr>
          <p:nvPr>
            <p:ph type="body"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 lang="de-de" sz="2000"/>
          </a:p>
          <a:p>
            <a:pPr>
              <a:defRPr lang="de-de"/>
            </a:pPr>
            <a:r>
              <a:rPr lang="de-de" sz="2000"/>
              <a:t>  Gemeldete Mannschaften 		26</a:t>
            </a:r>
            <a:endParaRPr lang="de-de" sz="2000"/>
          </a:p>
          <a:p>
            <a:pPr>
              <a:defRPr lang="de-de"/>
            </a:pPr>
            <a:endParaRPr lang="de-de" sz="24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Verbandsliga				 2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Gruppenliga				 2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Kreisoberliga				11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Kreisliga A				 5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Kreisliga B				 4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Kreisliga C				 2</a:t>
            </a:r>
            <a:endParaRPr lang="de-de" sz="2000"/>
          </a:p>
          <a:p>
            <a:pPr>
              <a:defRPr lang="de-de"/>
            </a:pPr>
            <a:endParaRPr lang="de-de" sz="18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>
              <a:defRPr lang="de-de"/>
            </a:pPr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E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NAwAALwgAAJw0AAAuDAAAEAAAACYAAAAIAAAAgQEAAP//4Qc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64960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Pokalspielbetrieb Bitburger Kreispokal 2021/2022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  <p:cxnSp>
        <p:nvCxnSpPr>
          <p:cNvPr id="5" name="Gerade Verbindung mit Pfeil 6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FxAAAPUdAAAYEAAAEAAAACYAAAAIAAAA//////////8="/>
              </a:ext>
            </a:extLst>
          </p:cNvCxnSpPr>
          <p:nvPr/>
        </p:nvCxnSpPr>
        <p:spPr>
          <a:xfrm rot="5400000">
            <a:off x="4411980" y="215900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6" name="Gerade Verbindung mit Pfeil 9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RxUAAPUdAABIFQAAEAAAACYAAAAIAAAA//////////8="/>
              </a:ext>
            </a:extLst>
          </p:cNvCxnSpPr>
          <p:nvPr/>
        </p:nvCxnSpPr>
        <p:spPr>
          <a:xfrm rot="5400000">
            <a:off x="4411980" y="300228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7" name="Gerade Verbindung mit Pfeil 11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BhgAAPUdAAAHGAAAEAAAACYAAAAIAAAA//////////8="/>
              </a:ext>
            </a:extLst>
          </p:cNvCxnSpPr>
          <p:nvPr/>
        </p:nvCxnSpPr>
        <p:spPr>
          <a:xfrm rot="5400000">
            <a:off x="4411980" y="344868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8" name="Gerade Verbindung mit Pfeil 12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ExoAAPUdAAAUGgAAEAAAACYAAAAIAAAA//////////8="/>
              </a:ext>
            </a:extLst>
          </p:cNvCxnSpPr>
          <p:nvPr/>
        </p:nvCxnSpPr>
        <p:spPr>
          <a:xfrm rot="5400000">
            <a:off x="4411980" y="378206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9" name="Gerade Verbindung mit Pfeil 13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bhwAAPUdAABvHAAAEAAAACYAAAAIAAAA//////////8="/>
              </a:ext>
            </a:extLst>
          </p:cNvCxnSpPr>
          <p:nvPr/>
        </p:nvCxnSpPr>
        <p:spPr>
          <a:xfrm rot="5400000">
            <a:off x="4411980" y="416496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0" name="Gerade Verbindung mit Pfeil 14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1B4AAPUdAADVHgAAEAAAACYAAAAIAAAA//////////8="/>
              </a:ext>
            </a:extLst>
          </p:cNvCxnSpPr>
          <p:nvPr/>
        </p:nvCxnSpPr>
        <p:spPr>
          <a:xfrm rot="5400000">
            <a:off x="4411980" y="455485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1" name="Gerade Verbindung mit Pfeil 15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1SAAAPUdAADWIAAAEAAAACYAAAAIAAAA//////////8="/>
              </a:ext>
            </a:extLst>
          </p:cNvCxnSpPr>
          <p:nvPr/>
        </p:nvCxnSpPr>
        <p:spPr>
          <a:xfrm rot="5400000">
            <a:off x="4411980" y="488061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25.02.2022|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LwgAAJw0AACwCwAAEAAAACYAAAAIAAAAfXD///////8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 b="1"/>
            </a:pPr>
            <a:r>
              <a:t>Tagesordnung</a:t>
            </a:r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eAsAAJI0AAAKJAAAEAAAACYAAAAIAAAAfXD///////8="/>
              </a:ext>
            </a:extLst>
          </p:cNvSpPr>
          <p:nvPr>
            <p:ph type="body" idx="1"/>
          </p:nvPr>
        </p:nvSpPr>
        <p:spPr>
          <a:xfrm>
            <a:off x="617855" y="1864360"/>
            <a:ext cx="7927975" cy="399415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Begrüßung</a:t>
            </a:r>
            <a:endParaRPr lang="de-de" sz="2000"/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200"/>
            </a:pP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000"/>
            </a:pPr>
            <a:r>
              <a:t>Meisterschaftsrunde 2022/2023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200"/>
            </a:pP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000"/>
            </a:pPr>
            <a:r>
              <a:t>Bitburger-Kreispokal und Frauenfussball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200"/>
            </a:pP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000"/>
            </a:pPr>
            <a:r>
              <a:t>Jugendspielbetrieb und Schiedsrichterangelegenheiten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200"/>
            </a:pP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000"/>
            </a:pPr>
            <a:r>
              <a:t>Änderungen im HFV-Regelwerk zum 01.07.2022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200"/>
            </a:pP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000"/>
            </a:pPr>
            <a:r>
              <a:t>Verschiedenes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200"/>
            </a:pP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000"/>
            </a:pPr>
            <a:r>
              <a:t>Spielplanbesprechung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dQcAAJs0AABuJQAAEAAAACYAAAAIAAAAASAAAAAAAAA="/>
              </a:ext>
            </a:extLst>
          </p:cNvSpPr>
          <p:nvPr>
            <p:ph type="body" idx="1"/>
          </p:nvPr>
        </p:nvSpPr>
        <p:spPr>
          <a:xfrm>
            <a:off x="622935" y="1212215"/>
            <a:ext cx="7928610" cy="487235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lang="de-de"/>
            </a:pPr>
            <a:endParaRPr lang="de-de" sz="200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Finale 2021/2022:		15. Juni 2022 </a:t>
            </a: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Ausrichter:			SG F / S / A</a:t>
            </a: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Austragungsort:		Sportplatz Frieda</a:t>
            </a: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Zuschauer:			ca. 800</a:t>
            </a: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Adler Weidenhausen – SV Reichensachsen    5 : 2</a:t>
            </a: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Adler Weidenhausen ist der erste Kreispokalsieger in dem neuen Wettbewerb Bitburger Kreispokal</a:t>
            </a: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Teilnehmer am Hessenpokal</a:t>
            </a:r>
            <a:endParaRPr lang="de-de" sz="2000"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f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dQcAAJs0AABuJQAAEAAAACYAAAAIAAAAASAAAAAAAAA="/>
              </a:ext>
            </a:extLst>
          </p:cNvSpPr>
          <p:nvPr>
            <p:ph type="body" idx="1"/>
          </p:nvPr>
        </p:nvSpPr>
        <p:spPr>
          <a:xfrm>
            <a:off x="622935" y="1212215"/>
            <a:ext cx="7928610" cy="487235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lang="de-de"/>
            </a:pPr>
            <a:r>
              <a:rPr lang="de-de" sz="2000">
                <a:solidFill>
                  <a:srgbClr val="FF0000"/>
                </a:solidFill>
              </a:rPr>
              <a:t>Herzlichen Dank :</a:t>
            </a:r>
            <a:endParaRPr lang="de-de" sz="200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SG F/S/A       für die hervorragende Ausrichtung des Finales</a:t>
            </a: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Adler Weidenhausen/SV Reichensachsen für das faire Finale</a:t>
            </a: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Schiedsrichtergespann: Boris Borschel (SG Pfaffenbachtal)</a:t>
            </a:r>
            <a:endParaRPr lang="de-de" sz="2000"/>
          </a:p>
          <a:p>
            <a:pPr lvl="6" marL="3314700" indent="-342900">
              <a:lnSpc>
                <a:spcPct val="90000"/>
              </a:lnSpc>
              <a:spcBef>
                <a:spcPts val="600"/>
              </a:spcBef>
              <a:buNone/>
              <a:defRPr lang="de-de"/>
            </a:pPr>
            <a:r>
              <a:rPr lang="de-de" sz="2300"/>
              <a:t> Veit Borschel  (SG Pfaffenbachtal)</a:t>
            </a:r>
            <a:endParaRPr lang="de-de" sz="2300"/>
          </a:p>
          <a:p>
            <a:pPr lvl="6" marL="3314700" indent="-342900">
              <a:lnSpc>
                <a:spcPct val="90000"/>
              </a:lnSpc>
              <a:spcBef>
                <a:spcPts val="600"/>
              </a:spcBef>
              <a:buNone/>
              <a:defRPr lang="de-de"/>
            </a:pPr>
            <a:r>
              <a:rPr lang="de-de" sz="2300"/>
              <a:t>  Marc </a:t>
            </a:r>
            <a:r>
              <a:rPr lang="de-de" sz="2400"/>
              <a:t>Kuszczyna (VfL Wanfried)</a:t>
            </a:r>
            <a:r>
              <a:rPr lang="de-de" sz="2300"/>
              <a:t>	</a:t>
            </a:r>
            <a:endParaRPr lang="de-de" sz="23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Örtliche Presse: 	Vorberichte sowie Bericht über Finale</a:t>
            </a: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Mitglieder des KFA: Unterstützung am Finaltag</a:t>
            </a:r>
            <a:endParaRPr lang="de-de" sz="2000"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3QwAAJs0AABuJQAAEAAAACYAAAAIAAAAACAAAAAAAAA="/>
              </a:ext>
            </a:extLst>
          </p:cNvSpPr>
          <p:nvPr>
            <p:ph type="body"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 lang="de-de" sz="2000"/>
          </a:p>
          <a:p>
            <a:pPr>
              <a:defRPr lang="de-de"/>
            </a:pPr>
            <a:r>
              <a:rPr lang="de-de" sz="2000"/>
              <a:t>  </a:t>
            </a:r>
            <a:endParaRPr lang="de-de" sz="2000"/>
          </a:p>
          <a:p>
            <a:pPr>
              <a:defRPr lang="de-de"/>
            </a:pPr>
            <a:endParaRPr lang="de-de" sz="2000"/>
          </a:p>
          <a:p>
            <a:pPr>
              <a:defRPr lang="de-de"/>
            </a:pPr>
            <a:r>
              <a:rPr lang="de-de" sz="6000"/>
              <a:t>       SG Werratal</a:t>
            </a:r>
            <a:endParaRPr lang="de-de" sz="6000"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NAwAALwgAAJw0AAAuDAAAEAAAACYAAAAIAAAAgQEAAP//4Qc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64960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FairPlay-Mannschaft Pokalrunde 2021/2022 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pwgAAJs0AABuJQAAEAAAACYAAAAIAAAAASAAAAAAAAA="/>
              </a:ext>
            </a:extLst>
          </p:cNvSpPr>
          <p:nvPr>
            <p:ph type="body" idx="1"/>
          </p:nvPr>
        </p:nvSpPr>
        <p:spPr>
          <a:xfrm>
            <a:off x="622935" y="1406525"/>
            <a:ext cx="7928610" cy="467804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defRPr lang="de-de"/>
            </a:pPr>
            <a:endParaRPr lang="de-de" sz="200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defRPr lang="de-de"/>
            </a:pPr>
            <a:r>
              <a:rPr lang="de-de" sz="2000"/>
              <a:t>			</a:t>
            </a:r>
            <a:endParaRPr lang="de-de" sz="2000"/>
          </a:p>
          <a:p>
            <a:pPr marL="342900" indent="-342900">
              <a:spcBef>
                <a:spcPts val="600"/>
              </a:spcBef>
              <a:defRPr lang="de-de"/>
            </a:pPr>
            <a:endParaRPr lang="de-de" sz="2000"/>
          </a:p>
          <a:p>
            <a:pPr>
              <a:defRPr lang="de-de"/>
            </a:pPr>
            <a:r>
              <a:rPr lang="de-de" sz="2000"/>
              <a:t> </a:t>
            </a:r>
            <a:endParaRPr lang="de-de" sz="2000"/>
          </a:p>
          <a:p>
            <a:pPr>
              <a:defRPr lang="de-de"/>
            </a:pPr>
            <a:r>
              <a:rPr lang="de-de" sz="6600"/>
              <a:t>      Noch Fragen ?</a:t>
            </a:r>
            <a:endParaRPr lang="de-de" sz="6600"/>
          </a:p>
          <a:p>
            <a:pPr>
              <a:defRPr lang="de-de"/>
            </a:pPr>
            <a:r>
              <a:rPr lang="de-de" sz="2000"/>
              <a:t> </a:t>
            </a:r>
            <a:endParaRPr lang="de-de" sz="2000"/>
          </a:p>
          <a:p>
            <a:pPr>
              <a:defRPr lang="de-de"/>
            </a:pPr>
            <a:endParaRPr lang="de-de" sz="2000"/>
          </a:p>
          <a:p>
            <a:pPr>
              <a:defRPr lang="de-de"/>
            </a:pPr>
            <a:endParaRPr lang="de-de" sz="2000"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CAgAAtQ4AALY2AADCIgAAEAAAACYAAAAIAAAAAQAAAAAAAAA="/>
              </a:ext>
            </a:extLst>
          </p:cNvSpPr>
          <p:nvPr>
            <p:ph type="ctrTitle"/>
          </p:nvPr>
        </p:nvSpPr>
        <p:spPr>
          <a:xfrm>
            <a:off x="448310" y="2390775"/>
            <a:ext cx="8445500" cy="3259455"/>
          </a:xfrm>
        </p:spPr>
        <p:txBody>
          <a:bodyPr/>
          <a:lstStyle/>
          <a:p>
            <a:pPr algn="ctr">
              <a:defRPr lang="de-de"/>
            </a:pPr>
            <a:br/>
            <a:r>
              <a:rPr lang="de-de" sz="4000">
                <a:latin typeface="DFB Interstate Light" pitchFamily="0" charset="0"/>
                <a:ea typeface="Arial" pitchFamily="2" charset="0"/>
                <a:cs typeface="Arial" pitchFamily="2" charset="0"/>
              </a:rPr>
              <a:t>FUSSBALLKREIS WERRA-MEISSNER</a:t>
            </a:r>
            <a:br/>
            <a:r>
              <a:rPr lang="de-de" sz="4000">
                <a:latin typeface="DFB Interstate Light" pitchFamily="0" charset="0"/>
                <a:ea typeface="Arial" pitchFamily="2" charset="0"/>
                <a:cs typeface="Arial" pitchFamily="2" charset="0"/>
              </a:rPr>
              <a:t>Bitburger-Pokal 2022/2023</a:t>
            </a:r>
            <a:br/>
            <a:br/>
            <a:br/>
            <a:endParaRPr lang="de-de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3QwAAJs0AABuJQAAEAAAACYAAAAIAAAAACAAAAAAAAA="/>
              </a:ext>
            </a:extLst>
          </p:cNvSpPr>
          <p:nvPr>
            <p:ph type="body"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defRPr lang="de-de"/>
            </a:pPr>
            <a:endParaRPr lang="de-de" sz="2000">
              <a:solidFill>
                <a:srgbClr val="FF0000"/>
              </a:solidFill>
            </a:endParaRPr>
          </a:p>
          <a:p>
            <a:pPr>
              <a:defRPr lang="de-de"/>
            </a:pP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3200"/>
              <a:t>Seniorenpokal (1. Mannschaften)</a:t>
            </a:r>
            <a:endParaRPr lang="de-de" sz="32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32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3200"/>
              <a:t>Kreispokal Reserve (2. Mannschaften)</a:t>
            </a:r>
            <a:endParaRPr lang="de-de" sz="32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>
              <a:defRPr lang="de-de"/>
            </a:pPr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NAwAALwgAAJw0AAAuDAAAEAAAACYAAAAIAAAAgQEAAP//4Qc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64960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Welche Pokale werden 2022/2023 gespielt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3QwAAJs0AABuJQAAEAAAACYAAAAIAAAAACAAAAAAAAA="/>
              </a:ext>
            </a:extLst>
          </p:cNvSpPr>
          <p:nvPr>
            <p:ph type="body"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 lang="de-de" sz="2000"/>
          </a:p>
          <a:p>
            <a:pPr>
              <a:defRPr lang="de-de"/>
            </a:pPr>
            <a:r>
              <a:rPr lang="de-de" sz="2000"/>
              <a:t>  Gemeldete Mannschaften 		29	</a:t>
            </a:r>
            <a:endParaRPr lang="de-de" sz="2000"/>
          </a:p>
          <a:p>
            <a:pPr>
              <a:defRPr lang="de-de"/>
            </a:pPr>
            <a:endParaRPr lang="de-de" sz="24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Hessenliga				 1 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Verbandsliga				 2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Gruppenliga				 2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Kreisoberliga				13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Kreisliga A				 6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Kreisliga B				 3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Kreisliga C				 2</a:t>
            </a:r>
            <a:endParaRPr lang="de-de" sz="2000"/>
          </a:p>
          <a:p>
            <a:pPr>
              <a:defRPr lang="de-de"/>
            </a:pPr>
            <a:endParaRPr lang="de-de" sz="18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>
              <a:defRPr lang="de-de"/>
            </a:pPr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MAwAALwgAAJs0AAAuDAAAEAAAACYAAAAIAAAAgQEAAP//4Qc="/>
              </a:ext>
            </a:extLst>
          </p:cNvSpPr>
          <p:nvPr>
            <p:ph type="title"/>
          </p:nvPr>
        </p:nvSpPr>
        <p:spPr>
          <a:xfrm>
            <a:off x="617220" y="1330325"/>
            <a:ext cx="7934325" cy="64960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Pokalspielbetrieb Bitburger Kreispokal 2022/2023              1. Mannschaften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  <p:cxnSp>
        <p:nvCxnSpPr>
          <p:cNvPr id="5" name="Gerade Verbindung mit Pfeil 6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FxAAAPUdAAAYEAAAEAAAACYAAAAIAAAA//////////8="/>
              </a:ext>
            </a:extLst>
          </p:cNvCxnSpPr>
          <p:nvPr/>
        </p:nvCxnSpPr>
        <p:spPr>
          <a:xfrm rot="5400000">
            <a:off x="4411980" y="215900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6" name="Gerade Verbindung mit Pfeil 9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D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RxUAAPUdAABIFQAAEAAAACYAAAAIAAAA//////////8="/>
              </a:ext>
            </a:extLst>
          </p:cNvCxnSpPr>
          <p:nvPr/>
        </p:nvCxnSpPr>
        <p:spPr>
          <a:xfrm rot="5400000">
            <a:off x="4411980" y="300228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7" name="Gerade Verbindung mit Pfeil 11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BhgAAPUdAAAHGAAAEAAAACYAAAAIAAAA//////////8="/>
              </a:ext>
            </a:extLst>
          </p:cNvCxnSpPr>
          <p:nvPr/>
        </p:nvCxnSpPr>
        <p:spPr>
          <a:xfrm rot="5400000">
            <a:off x="4411980" y="344868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8" name="Gerade Verbindung mit Pfeil 12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ExoAAPUdAAAUGgAAEAAAACYAAAAIAAAA//////////8="/>
              </a:ext>
            </a:extLst>
          </p:cNvCxnSpPr>
          <p:nvPr/>
        </p:nvCxnSpPr>
        <p:spPr>
          <a:xfrm rot="5400000">
            <a:off x="4411980" y="378206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9" name="Gerade Verbindung mit Pfeil 13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bhwAAPUdAABvHAAAEAAAACYAAAAIAAAA//////////8="/>
              </a:ext>
            </a:extLst>
          </p:cNvCxnSpPr>
          <p:nvPr/>
        </p:nvCxnSpPr>
        <p:spPr>
          <a:xfrm rot="5400000">
            <a:off x="4411980" y="416496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0" name="Gerade Verbindung mit Pfeil 14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1B4AAPUdAADVHgAAEAAAACYAAAAIAAAA//////////8="/>
              </a:ext>
            </a:extLst>
          </p:cNvCxnSpPr>
          <p:nvPr/>
        </p:nvCxnSpPr>
        <p:spPr>
          <a:xfrm rot="5400000">
            <a:off x="4411980" y="455485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1" name="Gerade Verbindung mit Pfeil 15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1SAAAPUdAADWIAAAEAAAACYAAAAIAAAA//////////8="/>
              </a:ext>
            </a:extLst>
          </p:cNvCxnSpPr>
          <p:nvPr/>
        </p:nvCxnSpPr>
        <p:spPr>
          <a:xfrm rot="5400000">
            <a:off x="4411980" y="488061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2" name="Gerade Verbindung mit Pfeil 16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fiMAAPUdAAB/IwAAEAAAACYAAAAIAAAA//////////8="/>
              </a:ext>
            </a:extLst>
          </p:cNvCxnSpPr>
          <p:nvPr/>
        </p:nvCxnSpPr>
        <p:spPr>
          <a:xfrm rot="5400000">
            <a:off x="4411980" y="531304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3QwAAJs0AABuJQAAEAAAACYAAAAIAAAAACAAAAAAAAA="/>
              </a:ext>
            </a:extLst>
          </p:cNvSpPr>
          <p:nvPr>
            <p:ph type="body"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 lang="de-de" sz="2000"/>
          </a:p>
          <a:p>
            <a:pPr>
              <a:defRPr lang="de-de"/>
            </a:pPr>
            <a:r>
              <a:rPr lang="de-de" sz="2000"/>
              <a:t>  Gemeldete Mannschaften 		15	</a:t>
            </a:r>
            <a:endParaRPr lang="de-de" sz="2000"/>
          </a:p>
          <a:p>
            <a:pPr>
              <a:defRPr lang="de-de"/>
            </a:pPr>
            <a:endParaRPr lang="de-de" sz="24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Kreisliga A				 4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Kreisliga B				 6</a:t>
            </a: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000"/>
              <a:t>Kreisliga C				 5</a:t>
            </a:r>
            <a:endParaRPr lang="de-de" sz="2000"/>
          </a:p>
          <a:p>
            <a:pPr>
              <a:defRPr lang="de-de"/>
            </a:pPr>
            <a:endParaRPr lang="de-de" sz="18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>
              <a:defRPr lang="de-de"/>
            </a:pPr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MAwAALwgAAJs0AAAuDAAAEAAAACYAAAAIAAAAgQEAAP//4Qc="/>
              </a:ext>
            </a:extLst>
          </p:cNvSpPr>
          <p:nvPr>
            <p:ph type="title"/>
          </p:nvPr>
        </p:nvSpPr>
        <p:spPr>
          <a:xfrm>
            <a:off x="617220" y="1330325"/>
            <a:ext cx="7934325" cy="64960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Pokalspielbetrieb Bitburger Kreispokal 2022/2023              2. Mannschaften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  <p:cxnSp>
        <p:nvCxnSpPr>
          <p:cNvPr id="5" name="Gerade Verbindung mit Pfeil 6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UA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FxAAAPUdAAAYEAAAEAAAACYAAAAIAAAA//////////8="/>
              </a:ext>
            </a:extLst>
          </p:cNvCxnSpPr>
          <p:nvPr/>
        </p:nvCxnSpPr>
        <p:spPr>
          <a:xfrm rot="5400000">
            <a:off x="4411980" y="215900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6" name="Gerade Verbindung mit Pfeil 11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QD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BhgAAPUdAAAHGAAAEAAAACYAAAAIAAAA//////////8="/>
              </a:ext>
            </a:extLst>
          </p:cNvCxnSpPr>
          <p:nvPr/>
        </p:nvCxnSpPr>
        <p:spPr>
          <a:xfrm rot="5400000">
            <a:off x="4411980" y="344868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7" name="Gerade Verbindung mit Pfeil 12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B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ExoAAPUdAAAUGgAAEAAAACYAAAAIAAAA//////////8="/>
              </a:ext>
            </a:extLst>
          </p:cNvCxnSpPr>
          <p:nvPr/>
        </p:nvCxnSpPr>
        <p:spPr>
          <a:xfrm rot="5400000">
            <a:off x="4411980" y="378206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8" name="Gerade Verbindung mit Pfeil 17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sF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BVGAAAXRUAAPUdAABeFQAAEAAAACYAAAAIAAAA//////////8="/>
              </a:ext>
            </a:extLst>
          </p:cNvCxnSpPr>
          <p:nvPr/>
        </p:nvCxnSpPr>
        <p:spPr>
          <a:xfrm rot="5400000">
            <a:off x="4411980" y="301625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3QwAAJs0AABuJQAAEAAAACYAAAAIAAAAACAAAAAAAAA="/>
              </a:ext>
            </a:extLst>
          </p:cNvSpPr>
          <p:nvPr>
            <p:ph type="body"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defRPr lang="de-de"/>
            </a:pPr>
            <a:endParaRPr lang="de-de" sz="200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800"/>
              <a:t>Nur für Seniorenpokal!</a:t>
            </a:r>
            <a:endParaRPr lang="de-de" sz="28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400"/>
          </a:p>
          <a:p>
            <a:pPr>
              <a:defRPr lang="de-de"/>
            </a:pPr>
            <a:r>
              <a:rPr lang="de-de" sz="2000"/>
              <a:t> </a:t>
            </a:r>
            <a:r>
              <a:rPr lang="de-de" sz="3200"/>
              <a:t>- 1. Platz:   300 €</a:t>
            </a:r>
            <a:endParaRPr lang="de-de" sz="3200"/>
          </a:p>
          <a:p>
            <a:pPr>
              <a:defRPr lang="de-de"/>
            </a:pPr>
            <a:r>
              <a:rPr lang="de-de" sz="3200"/>
              <a:t> - 2. Platz:   200 €</a:t>
            </a:r>
            <a:endParaRPr lang="de-de" sz="3200"/>
          </a:p>
          <a:p>
            <a:pPr>
              <a:defRPr lang="de-de"/>
            </a:pPr>
            <a:r>
              <a:rPr lang="de-de" sz="3200"/>
              <a:t> - 3. Platz:   100 €</a:t>
            </a:r>
            <a:endParaRPr lang="de-de" sz="3200"/>
          </a:p>
          <a:p>
            <a:pPr>
              <a:defRPr lang="de-de"/>
            </a:pPr>
            <a:r>
              <a:rPr lang="de-de" sz="3200"/>
              <a:t> - 4. Platz:   100 €</a:t>
            </a:r>
            <a:endParaRPr lang="de-de" sz="32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>
              <a:defRPr lang="de-de"/>
            </a:pPr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AAY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NAwAALwgAAJw0AAAuDAAAEAAAACYAAAAIAAAAgQEAAP//4Qc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64960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Finanzielle Leistungen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3QwAAJs0AABuJQAAEAAAACYAAAAIAAAAACAAAAAAAAA="/>
              </a:ext>
            </a:extLst>
          </p:cNvSpPr>
          <p:nvPr>
            <p:ph type="body"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800" b="1"/>
              <a:t>Nur für Seniorenpokal!!</a:t>
            </a:r>
            <a:endParaRPr lang="de-de" sz="2800" b="1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400"/>
          </a:p>
          <a:p>
            <a:pPr>
              <a:defRPr lang="de-de"/>
            </a:pPr>
            <a:r>
              <a:rPr lang="de-de" sz="2000"/>
              <a:t> </a:t>
            </a:r>
            <a:r>
              <a:rPr lang="de-de" sz="2800"/>
              <a:t>- 1. Platz:   200 Liter Bier</a:t>
            </a:r>
            <a:endParaRPr lang="de-de" sz="2800"/>
          </a:p>
          <a:p>
            <a:pPr>
              <a:defRPr lang="de-de"/>
            </a:pPr>
            <a:r>
              <a:rPr lang="de-de" sz="2800"/>
              <a:t> - 2. Platz:   100 Liter Bier</a:t>
            </a:r>
            <a:endParaRPr lang="de-de" sz="2800"/>
          </a:p>
          <a:p>
            <a:pPr>
              <a:defRPr lang="de-de"/>
            </a:pPr>
            <a:r>
              <a:rPr lang="de-de" sz="2800"/>
              <a:t> - 3. Platz:     50 Liter Bier</a:t>
            </a:r>
            <a:endParaRPr lang="de-de" sz="2800"/>
          </a:p>
          <a:p>
            <a:pPr>
              <a:defRPr lang="de-de"/>
            </a:pPr>
            <a:r>
              <a:rPr lang="de-de" sz="2800"/>
              <a:t> - 4. Platz:     50 Liter Bier</a:t>
            </a:r>
            <a:endParaRPr lang="de-de" sz="28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>
              <a:defRPr lang="de-de"/>
            </a:pPr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AAY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GAAY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NAwAALwgAAJw0AAAuDAAAEAAAACYAAAAIAAAAgQEAAP//4Qc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64960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Sachleistungen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p0Y1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9QgAAJE0AACJJAAAEAAAACYAAAAIAAAAfXD///////8="/>
              </a:ext>
            </a:extLst>
          </p:cNvSpPr>
          <p:nvPr>
            <p:ph type="body" idx="1"/>
          </p:nvPr>
        </p:nvSpPr>
        <p:spPr>
          <a:xfrm>
            <a:off x="617220" y="1456055"/>
            <a:ext cx="7927975" cy="44831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000" b="1">
                <a:latin typeface="Arial" pitchFamily="2" charset="0"/>
                <a:ea typeface="Calibri" pitchFamily="2" charset="0"/>
                <a:cs typeface="Calibri" pitchFamily="2" charset="0"/>
              </a:rPr>
              <a:t>TOP 2</a:t>
            </a:r>
            <a:endParaRPr lang="de-de" sz="3000" b="1"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000" b="1" u="sng">
                <a:latin typeface="Arial" pitchFamily="2" charset="0"/>
                <a:ea typeface="Calibri" pitchFamily="2" charset="0"/>
                <a:cs typeface="Calibri" pitchFamily="2" charset="0"/>
              </a:rPr>
              <a:t>Meisterschaftsrunde 2022/23</a:t>
            </a:r>
            <a:endParaRPr lang="de-de" sz="3000" b="1" u="sng"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4" name="Picture 6" descr="DFL Deutsche Fussball Liga 1. Bundesliga - Meisterschale (70mm) :  Amazon.de: Sport &amp; Freizeit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hBcAAK0YAAA7HwAAWyA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4011295"/>
            <a:ext cx="1254125" cy="124841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3QwAAJs0AABuJQAAEAAAACYAAAAIAAAAACAAAAAAAAA="/>
              </a:ext>
            </a:extLst>
          </p:cNvSpPr>
          <p:nvPr>
            <p:ph type="body"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800"/>
              <a:t>Für alle restlichen Pokalwettbewerbe:</a:t>
            </a:r>
            <a:endParaRPr lang="de-de" sz="28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400"/>
          </a:p>
          <a:p>
            <a:pPr>
              <a:defRPr lang="de-de"/>
            </a:pPr>
            <a:r>
              <a:rPr lang="de-de" sz="2000"/>
              <a:t> </a:t>
            </a:r>
            <a:r>
              <a:rPr lang="de-de" sz="2800"/>
              <a:t>- 1. Platz:   100 Liter Bier</a:t>
            </a:r>
            <a:endParaRPr lang="de-de" sz="2800"/>
          </a:p>
          <a:p>
            <a:pPr>
              <a:defRPr lang="de-de"/>
            </a:pPr>
            <a:r>
              <a:rPr lang="de-de" sz="2800"/>
              <a:t> - 2. Platz:     80 Liter Bier</a:t>
            </a:r>
            <a:endParaRPr lang="de-de" sz="2800"/>
          </a:p>
          <a:p>
            <a:pPr>
              <a:defRPr lang="de-de"/>
            </a:pPr>
            <a:r>
              <a:rPr lang="de-de" sz="2800"/>
              <a:t> - 3. Platz:     50 Liter Bier</a:t>
            </a:r>
            <a:endParaRPr lang="de-de" sz="2800"/>
          </a:p>
          <a:p>
            <a:pPr>
              <a:defRPr lang="de-de"/>
            </a:pPr>
            <a:r>
              <a:rPr lang="de-de" sz="2800"/>
              <a:t> - 4. Platz:     50 Liter Bier</a:t>
            </a:r>
            <a:endParaRPr lang="de-de" sz="28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>
              <a:defRPr lang="de-de"/>
            </a:pPr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AAY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NAwAALwgAAJw0AAAuDAAAEAAAACYAAAAIAAAAgQEAAP//4Qc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64960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Sachleistungen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dQcAAJs0AABuJQAAEAAAACYAAAAIAAAAASAAAAAAAAA="/>
              </a:ext>
            </a:extLst>
          </p:cNvSpPr>
          <p:nvPr>
            <p:ph type="body" idx="1"/>
          </p:nvPr>
        </p:nvSpPr>
        <p:spPr>
          <a:xfrm>
            <a:off x="622935" y="1212215"/>
            <a:ext cx="7928610" cy="487235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defRPr lang="de-de"/>
            </a:pPr>
            <a:endParaRPr lang="de-de" sz="200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AAY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F4AXg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NAwAALwgAAJw0AAAuDAAAEAAAACYAAAAIAAAAgQEAAP//4Qc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64960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Sachleistungen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  <p:sp>
        <p:nvSpPr>
          <p:cNvPr id="5" name="Inhaltsplatzhalter 2"/>
          <p:cNvSpPr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AAY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VAwAA3QwAAJs0AAA0JwAAEAAAACYAAAAIAAAA//////////8="/>
              </a:ext>
            </a:extLst>
          </p:cNvSpPr>
          <p:nvPr/>
        </p:nvSpPr>
        <p:spPr>
          <a:xfrm>
            <a:off x="622935" y="2091055"/>
            <a:ext cx="7928610" cy="42818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tabLst/>
              <a:defRPr lang="de-de"/>
            </a:pP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sz="2800" noProof="1">
                <a:latin typeface="Arial" pitchFamily="2" charset="0"/>
                <a:ea typeface="Calibri" pitchFamily="2" charset="0"/>
                <a:cs typeface="Arial" pitchFamily="2" charset="0"/>
              </a:rPr>
              <a:t>Für alle Pokale:</a:t>
            </a:r>
            <a:endParaRPr sz="28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sz="2400" noProof="1">
                <a:latin typeface="Arial" pitchFamily="2" charset="0"/>
                <a:ea typeface="Calibri" pitchFamily="2" charset="0"/>
                <a:cs typeface="Arial" pitchFamily="2" charset="0"/>
              </a:rPr>
              <a:t>Siegerglas : 1 x 2 Liter Siegerglas pro Wettbewerb</a:t>
            </a:r>
            <a:endParaRPr sz="24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400">
                <a:latin typeface="Arial" pitchFamily="2" charset="0"/>
                <a:ea typeface="Calibri" pitchFamily="2" charset="0"/>
                <a:cs typeface="Arial" pitchFamily="2" charset="0"/>
              </a:rPr>
              <a:t>Pokal:           1 x Pokal Siegermannschaft pro                    		          Wettbewerb</a:t>
            </a:r>
            <a:endParaRPr lang="de-de" sz="24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sz="2400" noProof="1">
                <a:latin typeface="Arial" pitchFamily="2" charset="0"/>
                <a:ea typeface="Calibri" pitchFamily="2" charset="0"/>
                <a:cs typeface="Arial" pitchFamily="2" charset="0"/>
              </a:rPr>
              <a:t>Pokalendspiel: 3 x HFV-Handtuch 						  Schiedsrichtergespann </a:t>
            </a:r>
            <a:r>
              <a:rPr sz="2000" noProof="1">
                <a:latin typeface="Arial" pitchFamily="2" charset="0"/>
                <a:ea typeface="Calibri" pitchFamily="2" charset="0"/>
                <a:cs typeface="Arial" pitchFamily="2" charset="0"/>
              </a:rPr>
              <a:t>je Wettbewerb</a:t>
            </a:r>
            <a:endParaRPr sz="28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sz="2400" noProof="1">
                <a:latin typeface="Arial" pitchFamily="2" charset="0"/>
                <a:ea typeface="Calibri" pitchFamily="2" charset="0"/>
                <a:cs typeface="Arial" pitchFamily="2" charset="0"/>
              </a:rPr>
              <a:t>Bälle:	      1 Ball für jede teilnehmende Mannschaft</a:t>
            </a:r>
            <a:endParaRPr sz="24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sz="1700" noProof="1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dQcAAJs0AAD4JQAAEAAAACYAAAAIAAAAASAAAAAAAAA="/>
              </a:ext>
            </a:extLst>
          </p:cNvSpPr>
          <p:nvPr>
            <p:ph type="body" idx="1"/>
          </p:nvPr>
        </p:nvSpPr>
        <p:spPr>
          <a:xfrm>
            <a:off x="622935" y="1212215"/>
            <a:ext cx="7928610" cy="495998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defRPr lang="de-de"/>
            </a:pPr>
            <a:endParaRPr lang="de-de" sz="200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AAY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NAwAALwgAAJw0AABFCgAAEAAAACYAAAAIAAAAgQEAAP//4Qc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339090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Auslosung Runde 1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  <p:sp>
        <p:nvSpPr>
          <p:cNvPr id="5" name="Inhaltsplatzhalter 2"/>
          <p:cNvSpPr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AyMDI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VAwAAFAsAAJs0AAA0JwAAEAAAACYAAAAIAAAA//////////8="/>
              </a:ext>
            </a:extLst>
          </p:cNvSpPr>
          <p:nvPr/>
        </p:nvSpPr>
        <p:spPr>
          <a:xfrm>
            <a:off x="622935" y="1800860"/>
            <a:ext cx="7928610" cy="457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tabLst/>
              <a:defRPr lang="de-de"/>
            </a:pP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sz="2800" noProof="1">
                <a:latin typeface="Arial" pitchFamily="2" charset="0"/>
                <a:ea typeface="Calibri" pitchFamily="2" charset="0"/>
                <a:cs typeface="Arial" pitchFamily="2" charset="0"/>
              </a:rPr>
              <a:t>Für Achtelfinale gesetzt: </a:t>
            </a:r>
            <a:r>
              <a:rPr lang="de-de" sz="1400">
                <a:latin typeface="Arial" pitchFamily="2" charset="0"/>
                <a:ea typeface="Calibri" pitchFamily="2" charset="0"/>
                <a:cs typeface="Arial" pitchFamily="2" charset="0"/>
              </a:rPr>
              <a:t>Alle Mannschaften oberhalb der Kreisoberliga</a:t>
            </a:r>
            <a:endParaRPr lang="de-de" sz="14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14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sz="2000" noProof="1">
                <a:latin typeface="Arial" pitchFamily="2" charset="0"/>
                <a:ea typeface="Calibri" pitchFamily="2" charset="0"/>
                <a:cs typeface="Arial" pitchFamily="2" charset="0"/>
              </a:rPr>
              <a:t>Adler Weidenhausen </a:t>
            </a: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>
                <a:latin typeface="Arial" pitchFamily="2" charset="0"/>
                <a:ea typeface="Calibri" pitchFamily="2" charset="0"/>
                <a:cs typeface="Arial" pitchFamily="2" charset="0"/>
              </a:rPr>
              <a:t>Lichtenauer FV, 		</a:t>
            </a:r>
            <a:r>
              <a:rPr sz="2000" noProof="1">
                <a:latin typeface="Arial" pitchFamily="2" charset="0"/>
                <a:ea typeface="Calibri" pitchFamily="2" charset="0"/>
                <a:cs typeface="Arial" pitchFamily="2" charset="0"/>
              </a:rPr>
              <a:t>SG Klein./Hun./Doh</a:t>
            </a: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>
                <a:latin typeface="Arial" pitchFamily="2" charset="0"/>
                <a:ea typeface="Calibri" pitchFamily="2" charset="0"/>
                <a:cs typeface="Arial" pitchFamily="2" charset="0"/>
              </a:rPr>
              <a:t>SV Reichensachsen, 	</a:t>
            </a:r>
            <a:r>
              <a:rPr sz="2000" noProof="1">
                <a:latin typeface="Arial" pitchFamily="2" charset="0"/>
                <a:ea typeface="Calibri" pitchFamily="2" charset="0"/>
                <a:cs typeface="Arial" pitchFamily="2" charset="0"/>
              </a:rPr>
              <a:t>SG H/N/U</a:t>
            </a: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sz="2000" b="1" noProof="1">
                <a:latin typeface="Arial" pitchFamily="2" charset="0"/>
                <a:ea typeface="Calibri" pitchFamily="2" charset="0"/>
                <a:cs typeface="Arial" pitchFamily="2" charset="0"/>
              </a:rPr>
              <a:t>Vorqualifikation:</a:t>
            </a:r>
            <a:r>
              <a:rPr sz="2000" noProof="1">
                <a:latin typeface="Arial" pitchFamily="2" charset="0"/>
                <a:ea typeface="Calibri" pitchFamily="2" charset="0"/>
                <a:cs typeface="Arial" pitchFamily="2" charset="0"/>
              </a:rPr>
              <a:t> </a:t>
            </a: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sz="2000" noProof="1">
                <a:latin typeface="Arial" pitchFamily="2" charset="0"/>
                <a:ea typeface="Calibri" pitchFamily="2" charset="0"/>
                <a:cs typeface="Arial" pitchFamily="2" charset="0"/>
              </a:rPr>
              <a:t>Spiel 1:  SW Epterode  –  SV Hessische Schweiz</a:t>
            </a: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sz="2000" noProof="1">
                <a:latin typeface="Arial" pitchFamily="2" charset="0"/>
                <a:ea typeface="Calibri" pitchFamily="2" charset="0"/>
                <a:cs typeface="Arial" pitchFamily="2" charset="0"/>
              </a:rPr>
              <a:t>Spiel 2:  </a:t>
            </a:r>
            <a:r>
              <a:rPr lang="de-de" sz="2000">
                <a:latin typeface="Arial" pitchFamily="2" charset="0"/>
                <a:ea typeface="Calibri" pitchFamily="2" charset="0"/>
                <a:cs typeface="Arial" pitchFamily="2" charset="0"/>
              </a:rPr>
              <a:t>BW </a:t>
            </a:r>
            <a:r>
              <a:rPr sz="2000" noProof="1">
                <a:latin typeface="Arial" pitchFamily="2" charset="0"/>
                <a:ea typeface="Calibri" pitchFamily="2" charset="0"/>
                <a:cs typeface="Arial" pitchFamily="2" charset="0"/>
              </a:rPr>
              <a:t>Walburg</a:t>
            </a:r>
            <a:r>
              <a:rPr lang="de-de" sz="2000">
                <a:latin typeface="Arial" pitchFamily="2" charset="0"/>
                <a:ea typeface="Calibri" pitchFamily="2" charset="0"/>
                <a:cs typeface="Arial" pitchFamily="2" charset="0"/>
              </a:rPr>
              <a:t>    –  BW Rossbach   </a:t>
            </a: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sz="1700" noProof="1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R4Lz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graphicFrame>
        <p:nvGraphicFramePr>
          <p:cNvPr id="3" name="Objekt 12"/>
          <p:cNvGraphicFramePr>
            <a:graphicFrameLocks noChangeAspect="1"/>
            <a:extLst>
              <a:ext uri="smNativeData">
                <pr:smNativeData xmlns:pr="smNativeData" val="SMDATA_15_tW3RYh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BnAGgA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jQQAAPgGAACzMwAAMCoAABAAAAAmAAAACAAAAP//////////"/>
              </a:ext>
            </a:extLst>
          </p:cNvGraphicFramePr>
          <p:nvPr/>
        </p:nvGraphicFramePr>
        <p:xfrm>
          <a:off x="739775" y="1132840"/>
          <a:ext cx="7664450" cy="5725160"/>
        </p:xfrm>
        <a:graphic>
          <a:graphicData uri="http://schemas.openxmlformats.org/presentationml/2006/ole">
            <p:oleObj spid="_x0000_s1027" name="Paket" r:id="rId4" imgW="15963900" imgH="13112750" progId="Pake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kAI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CAcAAJs0AADHCAAAEAAAACYAAAAIAAAAAQAAAAAAAAA="/>
              </a:ext>
            </a:extLst>
          </p:cNvSpPr>
          <p:nvPr>
            <p:ph type="title"/>
          </p:nvPr>
        </p:nvSpPr>
        <p:spPr>
          <a:xfrm>
            <a:off x="617855" y="1143000"/>
            <a:ext cx="7933690" cy="283845"/>
          </a:xfrm>
        </p:spPr>
        <p:txBody>
          <a:bodyPr/>
          <a:lstStyle/>
          <a:p>
            <a:pPr>
              <a:defRPr lang="de-de"/>
            </a:pPr>
            <a:r>
              <a:t>			</a:t>
            </a:r>
            <a:r>
              <a:rPr lang="de-de" sz="1600"/>
              <a:t>Achtelfinale</a:t>
            </a:r>
            <a:br/>
            <a:br/>
            <a:endParaRPr lang="de-de" sz="1600"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hbj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| 12.02.2013 | Hessischer Fußball-Verband | Präsentation | </a:t>
            </a:r>
          </a:p>
        </p:txBody>
      </p:sp>
      <p:graphicFrame>
        <p:nvGraphicFramePr>
          <p:cNvPr id="4" name="Objekt 7"/>
          <p:cNvGraphicFramePr>
            <a:graphicFrameLocks noChangeAspect="1"/>
            <a:extLst>
              <a:ext uri="smNativeData">
                <pr:smNativeData xmlns:pr="smNativeData" val="SMDATA_15_tW3RYh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wwAAMcIAAD4KgAANygAABAAAAAmAAAACAAAAP//////////"/>
              </a:ext>
            </a:extLst>
          </p:cNvGraphicFramePr>
          <p:nvPr/>
        </p:nvGraphicFramePr>
        <p:xfrm>
          <a:off x="1965325" y="1426845"/>
          <a:ext cx="5019675" cy="5110480"/>
        </p:xfrm>
        <a:graphic>
          <a:graphicData uri="http://schemas.openxmlformats.org/presentationml/2006/ole">
            <p:oleObj spid="_x0000_s1028" name="Microsoft Office Excel 2003-Arbeitsbl." r:id="rId3" imgW="5734050" imgH="7829550" progId="Microsoft Office Excel 2003-Arbeitsbl.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dQcAAJs0AABLCwAAEAAAACYAAAAIAAAAASAAAAAAAAA="/>
              </a:ext>
            </a:extLst>
          </p:cNvSpPr>
          <p:nvPr>
            <p:ph type="body" idx="1"/>
          </p:nvPr>
        </p:nvSpPr>
        <p:spPr>
          <a:xfrm>
            <a:off x="622935" y="1212215"/>
            <a:ext cx="7928610" cy="62357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defRPr lang="de-de"/>
            </a:pPr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Y+PG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NAwAALwgAAJw0AAAuDAAAEAAAACYAAAAIAAAAgQEAAP//4Qc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649605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2. Mannschaften    -   Runde 1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  <a:extLst>
              <a:ext uri="smNativeData">
                <pr:smNativeData xmlns:pr="smNativeData" val="SMDATA_15_tW3RYh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D9////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IQUAAC4MAAAdMwAAYCcAABAAAAAmAAAACAAAAP//////////"/>
              </a:ext>
            </a:extLst>
          </p:cNvGraphicFramePr>
          <p:nvPr/>
        </p:nvGraphicFramePr>
        <p:xfrm>
          <a:off x="833755" y="1979930"/>
          <a:ext cx="7475220" cy="4420870"/>
        </p:xfrm>
        <a:graphic>
          <a:graphicData uri="http://schemas.openxmlformats.org/presentationml/2006/ole">
            <p:oleObj spid="_x0000_s1029" name="Paket" r:id="rId4" imgW="15570200" imgH="9753600" progId="Pake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NwUHI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dQcAAJs0AAD4JQAAEAAAACYAAAAIAAAAASAAAAAAAAA="/>
              </a:ext>
            </a:extLst>
          </p:cNvSpPr>
          <p:nvPr>
            <p:ph type="body" idx="1"/>
          </p:nvPr>
        </p:nvSpPr>
        <p:spPr>
          <a:xfrm>
            <a:off x="622935" y="1212215"/>
            <a:ext cx="7928610" cy="495998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defRPr lang="de-de"/>
            </a:pPr>
            <a:endParaRPr lang="de-de" sz="200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endParaRPr lang="de-de" sz="2000"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N0THM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  <p:sp>
        <p:nvSpPr>
          <p:cNvPr id="4" name="Abgerundetes Rechteck 6"/>
          <p:cNvSpPr>
            <a:spLocks noGrp="1" noChangeArrowheads="1"/>
            <a:extLst>
              <a:ext uri="smNativeData">
                <pr:smNativeData xmlns:pr="smNativeData" val="SMDATA_13_tW3RYhMAAAAlAAAAZQAAAA0AAAAAAAAAAEgAAAAA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DNAwAALwgAAJw0AABFCgAAEAAAACYAAAAIAAAAgQEAAP//4Qc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339090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0" tIns="45720" rIns="0" bIns="45720" numCol="1" spcCol="215900" anchor="ctr">
            <a:prstTxWarp prst="textNoShape">
              <a:avLst/>
            </a:prstTxWarp>
          </a:bodyPr>
          <a:lstStyle/>
          <a:p>
            <a:pPr algn="ctr">
              <a:defRPr lang="de-d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Pokaltermine</a:t>
            </a:r>
            <a:endParaRPr lang="de-de" sz="24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  <p:sp>
        <p:nvSpPr>
          <p:cNvPr id="5" name="Inhaltsplatzhalter 2"/>
          <p:cNvSpPr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VAwAAFAsAAJs0AAA0JwAAEAAAACYAAAAIAAAA//////////8="/>
              </a:ext>
            </a:extLst>
          </p:cNvSpPr>
          <p:nvPr/>
        </p:nvSpPr>
        <p:spPr>
          <a:xfrm>
            <a:off x="622935" y="1800860"/>
            <a:ext cx="7928610" cy="457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tabLst/>
              <a:defRPr lang="de-de"/>
            </a:pP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sz="1700" noProof="1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6" name="Inhaltsplatzhalter 2"/>
          <p:cNvSpPr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gE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FBAAABAwAAIs1AAAkKAAAEAAAACYAAAAIAAAA//////////8="/>
              </a:ext>
            </a:extLst>
          </p:cNvSpPr>
          <p:nvPr/>
        </p:nvSpPr>
        <p:spPr>
          <a:xfrm>
            <a:off x="775335" y="1953260"/>
            <a:ext cx="7928610" cy="457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tabLst/>
              <a:defRPr lang="de-de"/>
            </a:pP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 lang="de-de"/>
            </a:pPr>
            <a:r>
              <a:rPr sz="2800" noProof="1">
                <a:latin typeface="Arial" pitchFamily="2" charset="0"/>
                <a:ea typeface="Calibri" pitchFamily="2" charset="0"/>
                <a:cs typeface="Arial" pitchFamily="2" charset="0"/>
              </a:rPr>
              <a:t>1. Mannschaften</a:t>
            </a:r>
            <a:endParaRPr sz="28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>
                <a:latin typeface="Arial" pitchFamily="2" charset="0"/>
                <a:ea typeface="Calibri" pitchFamily="2" charset="0"/>
                <a:cs typeface="Arial" pitchFamily="2" charset="0"/>
              </a:rPr>
              <a:t>Vorqualifikation 	   Sonntag, 17.07.2022</a:t>
            </a:r>
            <a:endParaRPr lang="de-de" sz="28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>
                <a:latin typeface="Arial" pitchFamily="2" charset="0"/>
                <a:ea typeface="Calibri" pitchFamily="2" charset="0"/>
                <a:cs typeface="Arial" pitchFamily="2" charset="0"/>
              </a:rPr>
              <a:t>Runde 1 			   Sonntag, 24.07.2022</a:t>
            </a:r>
            <a:endParaRPr lang="de-de" sz="28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>
                <a:latin typeface="Arial" pitchFamily="2" charset="0"/>
                <a:ea typeface="Calibri" pitchFamily="2" charset="0"/>
                <a:cs typeface="Arial" pitchFamily="2" charset="0"/>
              </a:rPr>
              <a:t>Achtelfinale		   Sonntag, 31.07.2022</a:t>
            </a:r>
            <a:endParaRPr lang="de-de" sz="28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>
                <a:latin typeface="Arial" pitchFamily="2" charset="0"/>
                <a:ea typeface="Calibri" pitchFamily="2" charset="0"/>
                <a:cs typeface="Arial" pitchFamily="2" charset="0"/>
              </a:rPr>
              <a:t>Viertelfinale		   Freitag, 21.10.2022</a:t>
            </a:r>
            <a:endParaRPr lang="de-de" sz="14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14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 lang="de-de"/>
            </a:pPr>
            <a:r>
              <a:rPr lang="de-de" sz="2800">
                <a:latin typeface="Arial" pitchFamily="2" charset="0"/>
                <a:ea typeface="Calibri" pitchFamily="2" charset="0"/>
                <a:cs typeface="Arial" pitchFamily="2" charset="0"/>
              </a:rPr>
              <a:t>Reservemannschaften</a:t>
            </a:r>
            <a:endParaRPr lang="de-de" sz="28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indent="-342900">
              <a:spcBef>
                <a:spcPts val="600"/>
              </a:spcBef>
              <a:buFont typeface="Arial" pitchFamily="2" charset="0"/>
              <a:buChar char="•"/>
              <a:defRPr lang="de-de"/>
            </a:pPr>
            <a:r>
              <a:rPr lang="de-de" sz="2800">
                <a:latin typeface="Arial" pitchFamily="2" charset="0"/>
                <a:ea typeface="Calibri" pitchFamily="2" charset="0"/>
                <a:cs typeface="Arial" pitchFamily="2" charset="0"/>
              </a:rPr>
              <a:t>Runde 1			 Sonntag, 31.07.2022 	</a:t>
            </a:r>
            <a:endParaRPr lang="de-de" sz="28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sz="2000" noProof="1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sz="1700" noProof="1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cxnSp>
        <p:nvCxnSpPr>
          <p:cNvPr id="7" name="Gerade Verbindung mit Pfeil 7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4A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CgFgAAIhMAAEAcAAAjEwAAEAAAACYAAAAIAAAA//////////8="/>
              </a:ext>
            </a:extLst>
          </p:cNvCxnSpPr>
          <p:nvPr/>
        </p:nvCxnSpPr>
        <p:spPr>
          <a:xfrm rot="5400000">
            <a:off x="4134485" y="265366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8" name="Gerade Verbindung mit Pfeil 8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ID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CgFgAACBYAAEAcAAAJFgAAEAAAACYAAAAIAAAA//////////8="/>
              </a:ext>
            </a:extLst>
          </p:cNvCxnSpPr>
          <p:nvPr/>
        </p:nvCxnSpPr>
        <p:spPr>
          <a:xfrm rot="5400000">
            <a:off x="4134485" y="312483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9" name="Gerade Verbindung mit Pfeil 10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AA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CgFgAA4hgAAEAcAADjGAAAEAAAACYAAAAIAAAA//////////8="/>
              </a:ext>
            </a:extLst>
          </p:cNvCxnSpPr>
          <p:nvPr/>
        </p:nvCxnSpPr>
        <p:spPr>
          <a:xfrm rot="5400000">
            <a:off x="4134485" y="358838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0" name="Gerade Verbindung mit Pfeil 11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YD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CgFgAAKhwAAEAcAAArHAAAEAAAACYAAAAIAAAA//////////8="/>
              </a:ext>
            </a:extLst>
          </p:cNvCxnSpPr>
          <p:nvPr/>
        </p:nvCxnSpPr>
        <p:spPr>
          <a:xfrm rot="5400000">
            <a:off x="4134485" y="4121785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1" name="Gerade Verbindung mit Pfeil 12"/>
          <p:cNvCxnSpPr>
            <a:extLst>
              <a:ext uri="smNativeData">
                <pr:smNativeData xmlns:pr="smNativeData" val="SMDATA_13_tW3RYh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U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cBAAAMAAAAEAAAAAAAAAAAAAAAAAAAAAAAAAAeAAAAaAAAAAAAAAAAAAAAAAAAAAAAAAAAAAAAECcAABAnAAAAAAAAAAAAAAAAAAAAAAAAAAAAAAAAAAAAAAAAAAAAABQAAAAAAAAAwMD/AAAAAABkAAAAMgAAAAAAAABkAAAAAAAAAH9/fwAKAAAAHwAAAFQAAAD///8A////AQAAAAAAAAAAAAAAAAAAAAAAAAAAAAAAAAAAAAAAAAAASX28AH9/fwDu7OEDzMzMAMDA/wB/f38AAAAAAAAAAAAAAAAAAAAAAAAAAAAhAAAAGAAAABQAAADGFQAADSQAAGYbAAAOJAAAEAAAACYAAAAIAAAA//////////8="/>
              </a:ext>
            </a:extLst>
          </p:cNvCxnSpPr>
          <p:nvPr/>
        </p:nvCxnSpPr>
        <p:spPr>
          <a:xfrm rot="5400000">
            <a:off x="3996055" y="5403850"/>
            <a:ext cx="635" cy="914400"/>
          </a:xfrm>
          <a:prstGeom prst="straightConnector1">
            <a:avLst/>
          </a:prstGeom>
          <a:noFill/>
          <a:ln w="12700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pwgAAJs0AABuJQAAEAAAACYAAAAIAAAAASAAAAAAAAA="/>
              </a:ext>
            </a:extLst>
          </p:cNvSpPr>
          <p:nvPr>
            <p:ph type="body" idx="1"/>
          </p:nvPr>
        </p:nvSpPr>
        <p:spPr>
          <a:xfrm>
            <a:off x="622935" y="1406525"/>
            <a:ext cx="7928610" cy="467804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defRPr lang="de-de"/>
            </a:pPr>
            <a:endParaRPr lang="de-de" sz="200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defRPr lang="de-de"/>
            </a:pPr>
            <a:r>
              <a:rPr lang="de-de" sz="2000"/>
              <a:t>			</a:t>
            </a:r>
            <a:endParaRPr lang="de-de" sz="2000"/>
          </a:p>
          <a:p>
            <a:pPr marL="342900" indent="-342900">
              <a:spcBef>
                <a:spcPts val="600"/>
              </a:spcBef>
              <a:defRPr lang="de-de"/>
            </a:pPr>
            <a:endParaRPr lang="de-de" sz="2000"/>
          </a:p>
          <a:p>
            <a:pPr>
              <a:defRPr lang="de-de"/>
            </a:pPr>
            <a:r>
              <a:rPr lang="de-de" sz="2000"/>
              <a:t> </a:t>
            </a:r>
            <a:endParaRPr lang="de-de" sz="2000"/>
          </a:p>
          <a:p>
            <a:pPr>
              <a:defRPr lang="de-de"/>
            </a:pPr>
            <a:r>
              <a:rPr lang="de-de" sz="6600"/>
              <a:t>      Noch Fragen ?</a:t>
            </a:r>
            <a:endParaRPr lang="de-de" sz="6600"/>
          </a:p>
          <a:p>
            <a:pPr>
              <a:defRPr lang="de-de"/>
            </a:pPr>
            <a:r>
              <a:rPr lang="de-de" sz="2000"/>
              <a:t> </a:t>
            </a:r>
            <a:endParaRPr lang="de-de" sz="2000"/>
          </a:p>
          <a:p>
            <a:pPr>
              <a:defRPr lang="de-de"/>
            </a:pPr>
            <a:endParaRPr lang="de-de" sz="2000"/>
          </a:p>
          <a:p>
            <a:pPr>
              <a:defRPr lang="de-de"/>
            </a:pPr>
            <a:endParaRPr lang="de-de" sz="2000"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AAAAAAAAAAA="/>
              </a:ext>
            </a:extLst>
          </p:cNvSpPr>
          <p:nvPr>
            <p:ph type="ftr" sz="quarter" idx="3"/>
          </p:nvPr>
        </p:nvSpPr>
        <p:spPr/>
        <p:txBody>
          <a:bodyPr/>
          <a:lstStyle/>
          <a:p>
            <a:pPr>
              <a:defRPr lang="de-de"/>
            </a:pPr>
            <a:r>
              <a:t>14.07.2021| KFA Werra-Meißner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g+n3I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CAgAAtQ4AALY2AADCIgAAAAAAACYAAAAIAAAAffD///////8="/>
              </a:ext>
            </a:extLst>
          </p:cNvSpPr>
          <p:nvPr>
            <p:ph type="ctrTitle"/>
          </p:nvPr>
        </p:nvSpPr>
        <p:spPr>
          <a:xfrm>
            <a:off x="448310" y="2390775"/>
            <a:ext cx="8445500" cy="32594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br/>
            <a:r>
              <a:rPr sz="4000"/>
              <a:t>Frauenfussball</a:t>
            </a:r>
            <a:br/>
            <a:br/>
            <a:br/>
            <a:br/>
            <a:br/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QwJY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 sz="3600" b="1"/>
            </a:pPr>
            <a:r>
              <a:t>Frauenfussball Saison 2021/22</a:t>
            </a:r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o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wAwAAKAsAALU0AAC6IwAAEAAAACYAAAAIAAAAfXD///////8="/>
              </a:ext>
            </a:extLst>
          </p:cNvSpPr>
          <p:nvPr>
            <p:ph type="body" idx="1"/>
          </p:nvPr>
        </p:nvSpPr>
        <p:spPr>
          <a:xfrm>
            <a:off x="640080" y="1813560"/>
            <a:ext cx="7927975" cy="399415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 sz="2800"/>
            </a:pPr>
            <a:r>
              <a:t>8 Mannschaften meldeten</a:t>
            </a:r>
          </a:p>
          <a:p>
            <a:pPr lvl="3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 sz="2800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- 1x Gruppenliga</a:t>
            </a:r>
          </a:p>
          <a:p>
            <a:pPr lvl="3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 sz="2800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</a:t>
            </a:r>
            <a:r>
              <a:rPr lang="de-de" sz="1600"/>
              <a:t>TSG Kammerbach</a:t>
            </a:r>
            <a:endParaRPr lang="de-de" sz="1600"/>
          </a:p>
          <a:p>
            <a:pPr lvl="1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- 3x Oberliga (Region);1x Kassel, 2x Fulda</a:t>
            </a:r>
          </a:p>
          <a:p>
            <a:pPr lvl="1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</a:t>
            </a:r>
            <a:r>
              <a:rPr lang="de-de" sz="1600"/>
              <a:t>SV Reichensachsen, TSV Netra, SG</a:t>
            </a:r>
            <a:r>
              <a:t> </a:t>
            </a:r>
            <a:r>
              <a:rPr lang="de-de" sz="1600"/>
              <a:t>Pfaffenbachtal/Schemmerngrund</a:t>
            </a:r>
            <a:endParaRPr lang="de-de" sz="1600"/>
          </a:p>
          <a:p>
            <a:pPr lvl="1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- 2x B-Liga (Region) </a:t>
            </a:r>
          </a:p>
          <a:p>
            <a:pPr lvl="1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</a:t>
            </a:r>
            <a:r>
              <a:rPr lang="de-de" sz="1600"/>
              <a:t>SG Großalmerode/Hundelshausen, VFB Rommerode, TSG Kammerbach II</a:t>
            </a:r>
            <a:endParaRPr lang="de-de" sz="1600"/>
          </a:p>
          <a:p>
            <a:pPr lvl="1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- 1x 1. Kreisklasse Niedersachen</a:t>
            </a:r>
          </a:p>
          <a:p>
            <a:pPr lvl="1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</a:t>
            </a:r>
            <a:r>
              <a:rPr lang="de-de" sz="1600"/>
              <a:t>FC Hebenshausen</a:t>
            </a:r>
            <a:endParaRPr lang="de-de" sz="1600"/>
          </a:p>
          <a:p>
            <a:pPr lvl="1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  <a:p>
            <a:pPr lvl="1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1+vj4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JBcmk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4tbHQ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LwgAAJw0AACwCwAAEAAAACYAAAAIAAAAfXD///////8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2800" b="1"/>
              <a:t>Mannschaften in Verbandsspielklassen</a:t>
            </a:r>
            <a:endParaRPr lang="de-de" sz="28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Nsci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9AwAAyw0AAMoyAABdJgAAEAAAACYAAAAIAAAAfXD///////8="/>
              </a:ext>
            </a:extLst>
          </p:cNvSpPr>
          <p:nvPr>
            <p:ph type="body" idx="1"/>
          </p:nvPr>
        </p:nvSpPr>
        <p:spPr>
          <a:xfrm>
            <a:off x="607695" y="2242185"/>
            <a:ext cx="7648575" cy="399415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200" b="1" u="sng"/>
              <a:t>Hessenliga</a:t>
            </a:r>
            <a:r>
              <a:rPr lang="de-de" sz="2000" b="1"/>
              <a:t>			SV Adler Weidenhausen</a:t>
            </a:r>
            <a:br/>
            <a:br/>
            <a:endParaRPr lang="de-de" sz="2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200" b="1" u="sng"/>
              <a:t>Verbandsliga</a:t>
            </a:r>
            <a:r>
              <a:rPr lang="de-de" sz="2000" b="1"/>
              <a:t>		Lichtenauer FV</a:t>
            </a:r>
            <a:br/>
            <a:r>
              <a:rPr lang="de-de" sz="2000" b="1"/>
              <a:t>				SG Klei./Hun./Doh.</a:t>
            </a:r>
            <a:br/>
            <a:endParaRPr lang="de-de" sz="2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1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200" b="1" u="sng"/>
              <a:t>Gruppenliga</a:t>
            </a:r>
            <a:r>
              <a:rPr lang="de-de" sz="2000" b="1"/>
              <a:t>		SV Reichensachen</a:t>
            </a:r>
            <a:br/>
            <a:r>
              <a:rPr lang="de-de" sz="2000" b="1"/>
              <a:t>				SG Herlesh./Nesselr./Ulfegrund</a:t>
            </a: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NO4c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ml24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 sz="3600" b="1"/>
            </a:pPr>
            <a:r>
              <a:t>Frauenfussball Saison 2021/22</a:t>
            </a:r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OAwAAOQsAAJM0AADLIwAAEAAAACYAAAAIAAAAfXD///////8="/>
              </a:ext>
            </a:extLst>
          </p:cNvSpPr>
          <p:nvPr>
            <p:ph type="body" idx="1"/>
          </p:nvPr>
        </p:nvSpPr>
        <p:spPr>
          <a:xfrm>
            <a:off x="618490" y="1824355"/>
            <a:ext cx="7927975" cy="399415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lvl="1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Meister Oberliga (Region) Kassel:</a:t>
            </a:r>
          </a:p>
          <a:p>
            <a:pPr lvl="1"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SV Reichensachsen</a:t>
            </a:r>
          </a:p>
          <a:p>
            <a:pPr lvl="1"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  <a:p>
            <a:pPr lvl="1"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Meister B-Liga (Region) Kassel:</a:t>
            </a:r>
          </a:p>
          <a:p>
            <a:pPr lvl="1"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SG Großalmerode/Hundelshausen</a:t>
            </a:r>
          </a:p>
          <a:p>
            <a:pPr lvl="1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  <a:p>
            <a:pPr lvl="1"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Kreispokalsieger 2020/21:</a:t>
            </a:r>
          </a:p>
          <a:p>
            <a:pPr lvl="1"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SV Reichensachsen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YD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 sz="3600" b="1"/>
            </a:pPr>
            <a:r>
              <a:t>Frauenfussball Saison 2022/23</a:t>
            </a:r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0C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KAwAAJQwAAE80AAC3JAAAEAAAACYAAAAIAAAAfXD///////8="/>
              </a:ext>
            </a:extLst>
          </p:cNvSpPr>
          <p:nvPr>
            <p:ph type="body" idx="1"/>
          </p:nvPr>
        </p:nvSpPr>
        <p:spPr>
          <a:xfrm>
            <a:off x="575310" y="1974215"/>
            <a:ext cx="7927975" cy="399415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de-de" sz="2800"/>
            </a:pPr>
            <a:r>
              <a:t>Saisonstart 10.09.2022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de-de" sz="2800"/>
            </a:pPr>
          </a:p>
          <a:p>
            <a:pPr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de-de" sz="2800"/>
            </a:pPr>
            <a:r>
              <a:t>Kreispokalmeldung bis 02.11.2022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de-de" sz="2800"/>
            </a:pPr>
          </a:p>
          <a:p>
            <a:pPr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de-de" sz="2800"/>
            </a:pPr>
            <a:r>
              <a:t>Geplante Sitzung mit allen Frauenmannschaften Mitte August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+/v7+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 sz="3600" b="1"/>
            </a:pPr>
            <a:r>
              <a:t>Frauenfussball Saison 2022/23</a:t>
            </a:r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sAwAAjwoAAHE0AAAhIwAAEAAAACYAAAAIAAAAfXD///////8="/>
              </a:ext>
            </a:extLst>
          </p:cNvSpPr>
          <p:nvPr>
            <p:ph type="body" idx="1"/>
          </p:nvPr>
        </p:nvSpPr>
        <p:spPr>
          <a:xfrm>
            <a:off x="596900" y="1716405"/>
            <a:ext cx="7927975" cy="399415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lang="de-de" sz="2800"/>
            </a:pPr>
            <a:r>
              <a:t>8 Mannschaften haben gemeldet</a:t>
            </a:r>
          </a:p>
          <a:p>
            <a:pPr lvl="3"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lang="de-de" sz="2800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</a:t>
            </a:r>
            <a:r>
              <a:rPr lang="de-de" sz="2000"/>
              <a:t>- 2x Gruppenliga</a:t>
            </a:r>
            <a:endParaRPr lang="de-de" sz="2000"/>
          </a:p>
          <a:p>
            <a:pPr lvl="3"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lang="de-de" sz="2800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</a:t>
            </a:r>
            <a:r>
              <a:rPr lang="de-de" sz="1600"/>
              <a:t>TSG Kammerbach</a:t>
            </a:r>
            <a:r>
              <a:t>, </a:t>
            </a:r>
            <a:r>
              <a:rPr lang="de-de" sz="1600"/>
              <a:t>SV Reichensachsen</a:t>
            </a:r>
            <a:endParaRPr lang="de-de" sz="1600"/>
          </a:p>
          <a:p>
            <a:pPr lvl="1"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</a:t>
            </a:r>
            <a:r>
              <a:rPr lang="de-de" sz="2000"/>
              <a:t>- 2x Oberliga (Region); 2x Fulda</a:t>
            </a:r>
            <a:endParaRPr lang="de-de" sz="2000"/>
          </a:p>
          <a:p>
            <a:pPr lvl="1"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</a:t>
            </a:r>
            <a:r>
              <a:rPr lang="de-de" sz="1600"/>
              <a:t>TSV Netra, SG</a:t>
            </a:r>
            <a:r>
              <a:t> </a:t>
            </a:r>
            <a:r>
              <a:rPr lang="de-de" sz="1600"/>
              <a:t>Pfaffenbachtal/Schemmerngrund</a:t>
            </a:r>
            <a:endParaRPr lang="de-de" sz="1600"/>
          </a:p>
          <a:p>
            <a:pPr lvl="1"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</a:t>
            </a:r>
            <a:r>
              <a:rPr lang="de-de" sz="2000"/>
              <a:t>- 2x A-Liga (Region)</a:t>
            </a:r>
            <a:r>
              <a:t> </a:t>
            </a:r>
          </a:p>
          <a:p>
            <a:pPr lvl="1"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</a:t>
            </a:r>
            <a:r>
              <a:rPr lang="de-de" sz="1600"/>
              <a:t>SG Großalmerode/Hundelshausen, VFB Rommerode</a:t>
            </a:r>
            <a:endParaRPr lang="de-de" sz="1600"/>
          </a:p>
          <a:p>
            <a:pPr lvl="1"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lang="de-de" sz="1600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</a:t>
            </a:r>
            <a:r>
              <a:rPr lang="de-de" sz="2000"/>
              <a:t>- 1x B-Liga (Region)</a:t>
            </a:r>
            <a:endParaRPr lang="de-de" sz="2800"/>
          </a:p>
          <a:p>
            <a:pPr lvl="1"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</a:t>
            </a:r>
            <a:r>
              <a:rPr lang="de-de" sz="1600"/>
              <a:t>TSG Kammerbach II</a:t>
            </a:r>
            <a:endParaRPr lang="de-de" sz="1600"/>
          </a:p>
          <a:p>
            <a:pPr lvl="1" marL="457200" marR="0" indent="-45720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</a:t>
            </a:r>
            <a:r>
              <a:rPr lang="de-de" sz="2000"/>
              <a:t>- 1x 1. Kreisklasse Niedersachen</a:t>
            </a:r>
            <a:endParaRPr lang="de-de" sz="2000"/>
          </a:p>
          <a:p>
            <a:pPr lvl="1" marL="0" marR="0" indent="0" algn="l" defTabSz="91440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lang="de-de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          </a:t>
            </a:r>
            <a:r>
              <a:rPr lang="de-de" sz="1600"/>
              <a:t>FC Hebenshausen</a:t>
            </a:r>
            <a:endParaRPr lang="de-de" sz="16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RMAAGAYAABpIgAAoCM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155315" y="3962400"/>
            <a:ext cx="2438400" cy="1828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vBAAAhAcAAGMxAADRGgAAEAAAACYAAAAIAAAA/XD///////8="/>
              </a:ext>
            </a:extLst>
          </p:cNvSpPr>
          <p:nvPr>
            <p:ph type="body" idx="1"/>
          </p:nvPr>
        </p:nvSpPr>
        <p:spPr>
          <a:xfrm>
            <a:off x="720725" y="1221740"/>
            <a:ext cx="7307580" cy="313753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200" b="1">
                <a:latin typeface="Arial" pitchFamily="2" charset="0"/>
                <a:ea typeface="Calibri" pitchFamily="2" charset="0"/>
                <a:cs typeface="Calibri" pitchFamily="2" charset="0"/>
              </a:rPr>
              <a:t>TOP 4</a:t>
            </a:r>
            <a:endParaRPr lang="de-de" sz="3200" b="1"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 sz="3200" b="1" u="sng">
                <a:latin typeface="Arial" pitchFamily="2" charset="0"/>
                <a:ea typeface="Calibri" pitchFamily="2" charset="0"/>
                <a:cs typeface="Calibri" pitchFamily="2" charset="0"/>
              </a:defRPr>
            </a:pPr>
            <a:r>
              <a:t>Jugendspielbetrieb </a:t>
            </a:r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 sz="3200" b="1" u="sng">
                <a:latin typeface="Arial" pitchFamily="2" charset="0"/>
                <a:ea typeface="Calibri" pitchFamily="2" charset="0"/>
                <a:cs typeface="Calibri" pitchFamily="2" charset="0"/>
              </a:defRPr>
            </a:pPr>
            <a:r>
              <a:t>&amp;</a:t>
            </a:r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 u="sng"/>
            </a:pPr>
            <a:r>
              <a:rPr lang="de-de" sz="3200" b="1">
                <a:latin typeface="Arial" pitchFamily="2" charset="0"/>
                <a:ea typeface="Calibri" pitchFamily="2" charset="0"/>
                <a:cs typeface="Calibri" pitchFamily="2" charset="0"/>
              </a:rPr>
              <a:t>SR-Angelegenheiten</a:t>
            </a:r>
            <a:endParaRPr lang="de-de" sz="3200" b="1"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CY7w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TykAAPANAACfMQAAPx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5" y="2265680"/>
            <a:ext cx="1351280" cy="13506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g+n3I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CAgAAtQ4AALY2AADCIgAAAAAAACYAAAAIAAAAffD///////8="/>
              </a:ext>
            </a:extLst>
          </p:cNvSpPr>
          <p:nvPr>
            <p:ph type="ctrTitle"/>
          </p:nvPr>
        </p:nvSpPr>
        <p:spPr>
          <a:xfrm>
            <a:off x="448310" y="2390775"/>
            <a:ext cx="8445500" cy="32594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br/>
            <a:r>
              <a:rPr sz="4000"/>
              <a:t>Jugendspielbetrieb</a:t>
            </a:r>
            <a:br/>
            <a:br/>
            <a:br/>
            <a:br/>
            <a:br/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8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fPD///////8="/>
              </a:ext>
            </a:extLst>
          </p:cNvSpPr>
          <p:nvPr>
            <p:ph type="ftr" sz="quarter" idx="3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| 12.02.2013 | Hessischer Fußball-Verband | Präsentation | </a:t>
            </a:r>
          </a:p>
        </p:txBody>
      </p:sp>
      <p:pic>
        <p:nvPicPr>
          <p:cNvPr id="3" name="Picture 2"/>
          <p:cNvPicPr>
            <a:picLocks noGrp="1" noChangeArrowheads="1" noChangeAspect="1"/>
            <a:extLst>
              <a:ext uri="smNativeData">
                <pr:smNativeData xmlns:pr="smNativeData" val="SMDATA_15_tW3RYhMAAAAlAAAAEQ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xEAAJwHAAAlJwAAcCYAABAAAAAmAAAACAAAAH3x////////"/>
              </a:ext>
            </a:extLst>
          </p:cNvPicPr>
          <p:nvPr>
            <p:ph type="obj" idx="1"/>
          </p:nvPr>
        </p:nvPicPr>
        <p:blipFill>
          <a:blip r:embed="rId2"/>
          <a:stretch>
            <a:fillRect/>
          </a:stretch>
        </p:blipFill>
        <p:spPr>
          <a:xfrm>
            <a:off x="2780665" y="1236980"/>
            <a:ext cx="3582670" cy="50114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MAgAAP8VAAD6GAAAEAAAACYAAAAIAAAAfXD///////8="/>
              </a:ext>
            </a:extLst>
          </p:cNvSpPr>
          <p:nvPr>
            <p:ph type="title"/>
          </p:nvPr>
        </p:nvSpPr>
        <p:spPr>
          <a:xfrm>
            <a:off x="617855" y="1330960"/>
            <a:ext cx="2957830" cy="2729230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/>
            <a:r>
              <a:rPr sz="3600"/>
              <a:t>Einführung der neuen Spielformen </a:t>
            </a:r>
            <a:br/>
            <a:r>
              <a:rPr sz="3600"/>
              <a:t>bei F- und G-Junior:innen</a:t>
            </a:r>
            <a:br/>
            <a:br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fsyQ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fPD///////8="/>
              </a:ext>
            </a:extLst>
          </p:cNvSpPr>
          <p:nvPr>
            <p:ph type="ftr" sz="quarter" idx="3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| 12.02.2013 | Hessischer Fußball-Verband | Präsentation | </a:t>
            </a:r>
          </a:p>
        </p:txBody>
      </p:sp>
      <p:pic>
        <p:nvPicPr>
          <p:cNvPr id="4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ZswgI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xoAADAIAAAxMgAAmC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330065" y="1330960"/>
            <a:ext cx="3829050" cy="51054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iiTw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MAgAAJs0AAAfDQAAEAAAACYAAAAIAAAAfXD///////8="/>
              </a:ext>
            </a:extLst>
          </p:cNvSpPr>
          <p:nvPr>
            <p:ph type="title"/>
          </p:nvPr>
        </p:nvSpPr>
        <p:spPr>
          <a:xfrm>
            <a:off x="617855" y="1330960"/>
            <a:ext cx="7933690" cy="80200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/>
            <a:r>
              <a:t>Mannschaftsmeldungen Saison 2022/23</a:t>
            </a:r>
          </a:p>
        </p:txBody>
      </p:sp>
      <p:graphicFrame>
        <p:nvGraphicFramePr>
          <p:cNvPr id="3" name="Tabelle1"/>
          <p:cNvGraphicFramePr>
            <a:graphicFrameLocks noGrp="1"/>
          </p:cNvGraphicFramePr>
          <p:nvPr/>
        </p:nvGraphicFramePr>
        <p:xfrm>
          <a:off x="518795" y="1812290"/>
          <a:ext cx="8106410" cy="4376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26920"/>
                <a:gridCol w="2026285"/>
                <a:gridCol w="2026920"/>
                <a:gridCol w="2026285"/>
              </a:tblGrid>
              <a:tr h="54737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 b="1">
                          <a:solidFill>
                            <a:srgbClr val="FFFFFF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 b="1">
                          <a:solidFill>
                            <a:srgbClr val="FFFFFF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Saison 22/23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 b="1">
                          <a:solidFill>
                            <a:srgbClr val="FFFFFF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Saison 21/22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 b="1">
                          <a:solidFill>
                            <a:srgbClr val="FFFFFF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smNativeData">
                    <pr:rowheight xmlns="" xmlns:pr="smNativeData" dt="1657892277" type="min" val="547370"/>
                  </a:ext>
                </a:extLst>
              </a:tr>
              <a:tr h="548005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A-Junioren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  6x KL | 1x GL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6x KL | 1x GL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=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smNativeData">
                    <pr:rowheight xmlns="" xmlns:pr="smNativeData" dt="1657892277" type="min" val="548005"/>
                  </a:ext>
                </a:extLst>
              </a:tr>
              <a:tr h="53975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B-Junioren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  7x KL | 2x GL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8x KL | 1x GL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=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smNativeData">
                    <pr:rowheight xmlns="" xmlns:pr="smNativeData" dt="1657892277" type="min" val="539750"/>
                  </a:ext>
                </a:extLst>
              </a:tr>
              <a:tr h="53975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C-Junioren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14x KL | 1x GL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10x KL | 1x GL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+4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smNativeData">
                    <pr:rowheight xmlns="" xmlns:pr="smNativeData" dt="1657892277" type="min" val="539750"/>
                  </a:ext>
                </a:extLst>
              </a:tr>
              <a:tr h="53975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D-Junioren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17x KL | 0x GL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20x KL | 1x GL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-4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smNativeData">
                    <pr:rowheight xmlns="" xmlns:pr="smNativeData" dt="1657892277" type="min" val="539750"/>
                  </a:ext>
                </a:extLst>
              </a:tr>
              <a:tr h="582295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E-Junioren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24x KL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19x KL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+5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smNativeData">
                    <pr:rowheight xmlns="" xmlns:pr="smNativeData" dt="1657892277" type="min" val="582295"/>
                  </a:ext>
                </a:extLst>
              </a:tr>
              <a:tr h="53975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F-Junioren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21x KL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23x KL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-2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smNativeData">
                    <pr:rowheight xmlns="" xmlns:pr="smNativeData" dt="1657892277" type="min" val="539750"/>
                  </a:ext>
                </a:extLst>
              </a:tr>
              <a:tr h="53975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G-Junioren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19x KL (3er)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18x KL (6er)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+1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smNativeData">
                    <pr:rowheight xmlns="" xmlns:pr="smNativeData" dt="1657892277" type="min" val="539750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fPD///////8="/>
              </a:ext>
            </a:extLst>
          </p:cNvSpPr>
          <p:nvPr>
            <p:ph type="ftr" sz="quarter" idx="3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MAgAAJs0AAAfDQAAEAAAACYAAAAIAAAAfXD///////8="/>
              </a:ext>
            </a:extLst>
          </p:cNvSpPr>
          <p:nvPr>
            <p:ph type="title"/>
          </p:nvPr>
        </p:nvSpPr>
        <p:spPr>
          <a:xfrm>
            <a:off x="617855" y="1330960"/>
            <a:ext cx="7933690" cy="80200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/>
            <a:r>
              <a:t>Rahmenterminplan Jugendspielbetrieb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cBOw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AwAA3QwAAJs0AABuJQAAEAAAACYAAAAIAAAAffD///////8="/>
              </a:ext>
            </a:extLst>
          </p:cNvSpPr>
          <p:nvPr>
            <p:ph type="body" idx="1"/>
          </p:nvPr>
        </p:nvSpPr>
        <p:spPr>
          <a:xfrm>
            <a:off x="622935" y="2091055"/>
            <a:ext cx="7928610" cy="399351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Saisonstart: 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A- &amp; B-Junioren am 1. Septemberwochende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C- bis G-Junioren am 2. Septemberwochenende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Jugendleitersitzung und Rundenbesprechungen ab Mitte August 2022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sz="17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REREQ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fPD///////8="/>
              </a:ext>
            </a:extLst>
          </p:cNvSpPr>
          <p:nvPr>
            <p:ph type="ftr" sz="quarter" idx="3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| 12.02.2013 | Hessischer Fußball-Verband | Präsentation |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g+n3I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CAgAAtQ4AALY2AADCIgAAAAAAACYAAAAIAAAAffD///////8="/>
              </a:ext>
            </a:extLst>
          </p:cNvSpPr>
          <p:nvPr>
            <p:ph type="ctrTitle"/>
          </p:nvPr>
        </p:nvSpPr>
        <p:spPr>
          <a:xfrm>
            <a:off x="448310" y="2390775"/>
            <a:ext cx="8445500" cy="325945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br/>
            <a:r>
              <a:rPr sz="4000"/>
              <a:t>SR-Angelegenheiten</a:t>
            </a:r>
            <a:br/>
            <a:br/>
            <a:br/>
            <a:br/>
            <a:br/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FsZ2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hQcAAJs0AABzDAAAEAAAACYAAAAIAAAAfXD///////8="/>
              </a:ext>
            </a:extLst>
          </p:cNvSpPr>
          <p:nvPr>
            <p:ph type="title"/>
          </p:nvPr>
        </p:nvSpPr>
        <p:spPr>
          <a:xfrm>
            <a:off x="617855" y="1222375"/>
            <a:ext cx="7933690" cy="801370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2200" b="1"/>
              <a:t>WMK - Mannschaften und Klassenstärken Vorjahr</a:t>
            </a:r>
            <a:endParaRPr lang="de-de" sz="2200" b="1"/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mZmU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6BgAANygAAK42AADrKQAAEAAAACYAAAAIAAAAfHD///////8="/>
              </a:ext>
            </a:extLst>
          </p:cNvSpPr>
          <p:nvPr>
            <p:ph type="ftr" sz="quarter" idx="3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t>| 25.06.2021| KFA Werra-Meißner</a:t>
            </a:r>
          </a:p>
        </p:txBody>
      </p:sp>
      <p:graphicFrame>
        <p:nvGraphicFramePr>
          <p:cNvPr id="4" name=""/>
          <p:cNvGraphicFramePr>
            <a:graphicFrameLocks noGrp="1"/>
          </p:cNvGraphicFramePr>
          <p:nvPr/>
        </p:nvGraphicFramePr>
        <p:xfrm>
          <a:off x="381635" y="1793240"/>
          <a:ext cx="8442960" cy="45739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350"/>
                <a:gridCol w="2019935"/>
                <a:gridCol w="237490"/>
                <a:gridCol w="1822450"/>
                <a:gridCol w="319405"/>
                <a:gridCol w="1811655"/>
                <a:gridCol w="208915"/>
                <a:gridCol w="1762760"/>
              </a:tblGrid>
              <a:tr h="16891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KOL 15</a:t>
                      </a:r>
                      <a:endParaRPr lang="de-de" sz="900" b="1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KLA 12</a:t>
                      </a:r>
                      <a:endParaRPr lang="de-de" sz="900" b="1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KLB 16</a:t>
                      </a:r>
                      <a:endParaRPr lang="de-de" sz="900" b="1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KLC 19</a:t>
                      </a:r>
                      <a:endParaRPr lang="de-de" sz="900" b="1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57892277" type="min" val="16891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VFL Wanfried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Pfaffenb./Schemmergrund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Herleshausen/Nr./Ug.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Wichmannshausen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Herleshausen/Nr./Ug.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FC Hebenshausen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Spvgg. 07 Eschwege 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Abterode/Eltmannsh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3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SC Niederhone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3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Lichtenauer FV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3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Sontra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3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Ziegenhagen/Ermschwerd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Sontra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TSG Eschenstruth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TSG Bad Sooden-Allend.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SV SW Epterode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5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Frieda/Schwebda/Aue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5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Klei./Hun./Doh.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5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Wehretal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5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Herleshausen/Nr./Ug. III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6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FC Großalmerode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6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VfR Wickenrode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6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RW Fürstenhagen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6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Pfaffenb./Schemmergrund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7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Wehretal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7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Kammerbach/Berkatal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7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Waldkappel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7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Lichtenauer FV III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TSG Bad Sooden-Allendorf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Netra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SpVgg Hopfelde-Hollstein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SpVgg Hopfelde-Hollstein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9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TSG Fürstenhagen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9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SV Hessische Schweiz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9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VFL Wanfried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9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VfR Wickenrode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10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Wichmannshausen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10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FC Großalmerode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10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SV Hörne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10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Kammerbach/Berkatal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11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Werratal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11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VFB Rommerode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11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FC Eschwege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11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Werratal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12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SSV Witzenhausen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12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SV Reichensachsen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12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SSV Witzenhausen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12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RW Fürstenhagen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13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Meißner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13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Frieda/Schwebda/Aue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13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ESV Walburg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14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Abterode/Eltmannshausen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14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Meißner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14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TSG Fürstenhagen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15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Waldkappel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15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SC Niederhone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15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FC Hebenshausen II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1590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16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frei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16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SC BW Roßbach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16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FFV Palm Strikers Eschwege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15900"/>
                  </a:ext>
                </a:extLst>
              </a:tr>
              <a:tr h="235585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17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VFB Rommerode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35585"/>
                  </a:ext>
                </a:extLst>
              </a:tr>
              <a:tr h="16637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18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Netra II (9)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166370"/>
                  </a:ext>
                </a:extLst>
              </a:tr>
              <a:tr h="16637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19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SC Eintracht Germerode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166370"/>
                  </a:ext>
                </a:extLst>
              </a:tr>
              <a:tr h="16637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985" marR="6985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9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985" marR="6985" marT="698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smNativeData">
                    <pr:rowheight xmlns="" xmlns:pr="smNativeData" dt="1657892277" type="min" val="16637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3600" b="1"/>
              <a:t>§26 SpO - SR-Pflichtsoll</a:t>
            </a:r>
            <a:endParaRPr lang="de-de" sz="36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9AwAAzwwAAII0AABhJQAAEAAAACYAAAAIAAAAfXD///////8="/>
              </a:ext>
            </a:extLst>
          </p:cNvSpPr>
          <p:nvPr>
            <p:ph type="body" idx="1"/>
          </p:nvPr>
        </p:nvSpPr>
        <p:spPr>
          <a:xfrm>
            <a:off x="607695" y="2082165"/>
            <a:ext cx="7927975" cy="399415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2800"/>
              <a:t>Berechnung der zu erbringenden Spielleitungen</a:t>
            </a:r>
            <a:endParaRPr lang="de-de" sz="28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8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/>
              <a:t>Mannschaftsmeldung zum 1. Oktober eines jeden Spieljahres</a:t>
            </a:r>
            <a:endParaRPr lang="de-de" sz="28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8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/>
              <a:t>Anzahl je Mannschaft abhängig von der Spielklasse</a:t>
            </a:r>
            <a:endParaRPr lang="de-de" sz="28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32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g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3600" b="1"/>
              <a:t>§26 SpO - SR-Pflichtsoll</a:t>
            </a:r>
            <a:endParaRPr lang="de-de" sz="36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jHIQw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9AwAAzwwAAII0AABhJQAAEAAAACYAAAAIAAAAfXD///////8="/>
              </a:ext>
            </a:extLst>
          </p:cNvSpPr>
          <p:nvPr>
            <p:ph type="body" idx="1"/>
          </p:nvPr>
        </p:nvSpPr>
        <p:spPr>
          <a:xfrm>
            <a:off x="607695" y="2082165"/>
            <a:ext cx="7927975" cy="399415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 u="sng"/>
              <a:t>Herren-Mannschaften</a:t>
            </a:r>
            <a:endParaRPr lang="de-de" sz="1760" u="sng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HL, VL, GL				30 Spielleitungen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KOL abwärts				20 Spielleitungen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 u="sng"/>
              <a:t>Frauen-Mannschaften</a:t>
            </a:r>
            <a:endParaRPr lang="de-de" sz="1760" u="sng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HL abwärts				10 Spielleitungen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 u="sng"/>
              <a:t>Junioren-Mannschaften</a:t>
            </a:r>
            <a:endParaRPr lang="de-de" sz="1760" u="sng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VL abwärts (A-D) 				10 Spielleitungen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E-/F-/G-Junioren			 	  0 Spielleitungen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 u="sng"/>
              <a:t>Juniorinnen-Mannschaften</a:t>
            </a:r>
            <a:endParaRPr lang="de-de" sz="1760" u="sng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HL abwärts (B-D) 				10 Spielleitungen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E-/F-/G-Juniorinnen			  0 Spielleitungen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sz="1100" b="1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b="1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b="1"/>
          </a:p>
          <a:p>
            <a:pPr marL="285750" marR="0" indent="-28575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935"/>
            </a:pPr>
            <a:endParaRPr lang="de-de" b="1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b="1"/>
          </a:p>
          <a:p>
            <a:pPr marL="285750" marR="0" indent="-28575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935"/>
            </a:pPr>
            <a:endParaRPr lang="de-de" b="1"/>
          </a:p>
          <a:p>
            <a:pPr marL="285750" marR="0" indent="-28575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935"/>
            </a:pPr>
            <a:endParaRPr lang="de-de" b="1"/>
          </a:p>
          <a:p>
            <a:pPr marL="285750" marR="0" indent="-28575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935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IoWYB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GZ83U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3600" b="1"/>
              <a:t>§26 SpO - SR-Pflichtsoll</a:t>
            </a:r>
            <a:endParaRPr lang="de-de" sz="36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Xg0AAJE0AADKIgAAEAAAACYAAAAIAAAAfXD///////8="/>
              </a:ext>
            </a:extLst>
          </p:cNvSpPr>
          <p:nvPr>
            <p:ph type="body" idx="1"/>
          </p:nvPr>
        </p:nvSpPr>
        <p:spPr>
          <a:xfrm>
            <a:off x="617220" y="2172970"/>
            <a:ext cx="7927975" cy="348234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200"/>
              <a:t>SR werden auf den Verein angerechnet, für den sie am 1. Juli des laufenden Spieljahres gemeldet sind.</a:t>
            </a:r>
            <a:endParaRPr lang="de-de" sz="32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32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200"/>
              <a:t>Anrechnung von maximal 50 Spielleitungen pro Schiedsrichter.</a:t>
            </a:r>
            <a:endParaRPr lang="de-de" sz="32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32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3600" b="1"/>
              <a:t>§26 SpO - SR-Pflichtsoll</a:t>
            </a:r>
            <a:endParaRPr lang="de-de" sz="36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gL82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9AwAAIQsAAII0AABEJwAAEAAAACYAAAAIAAAAfXD///////8="/>
              </a:ext>
            </a:extLst>
          </p:cNvSpPr>
          <p:nvPr>
            <p:ph type="body" idx="1"/>
          </p:nvPr>
        </p:nvSpPr>
        <p:spPr>
          <a:xfrm>
            <a:off x="607695" y="1809115"/>
            <a:ext cx="7927975" cy="457390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57200" marR="0" indent="-45720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445"/>
            </a:pPr>
            <a:r>
              <a:rPr lang="de-de" sz="2720"/>
              <a:t>Nachweis über 5 Lehrveranstaltungen und 	    Teilnahme an der Kreis-Leistungsprüfung.</a:t>
            </a:r>
            <a:endParaRPr lang="de-de" sz="2720"/>
          </a:p>
          <a:p>
            <a:pPr marL="457200" marR="0" indent="-45720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445"/>
            </a:pPr>
            <a:endParaRPr lang="de-de" sz="2720"/>
          </a:p>
          <a:p>
            <a:pPr marL="457200" marR="0" indent="-45720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445"/>
            </a:pPr>
            <a:r>
              <a:rPr lang="de-de" sz="2720"/>
              <a:t>Von den 5 Lehrveranstaltungen besteht bei drei SR-Pflichtsitzungen Anwesenheitspflicht vor Ort.</a:t>
            </a:r>
            <a:endParaRPr lang="de-de" sz="2720"/>
          </a:p>
          <a:p>
            <a:pPr marL="457200" marR="0" indent="-45720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445"/>
            </a:pPr>
            <a:endParaRPr lang="de-de" sz="2720"/>
          </a:p>
          <a:p>
            <a:pPr marL="457200" marR="0" indent="-45720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445"/>
            </a:pPr>
            <a:r>
              <a:rPr lang="de-de" sz="2720"/>
              <a:t>2 weitere Lehrveranstaltungen können im Rahmen von E-Learning oder anderen angebotenen spezifischen Veranstaltungen der Kreise abgegolten werden.</a:t>
            </a:r>
            <a:endParaRPr lang="de-de" sz="1700" b="1"/>
          </a:p>
          <a:p>
            <a:pPr marL="0" marR="0" indent="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None/>
              <a:tabLst/>
              <a:defRPr lang="de-de" sz="1445"/>
            </a:pPr>
            <a:endParaRPr lang="de-de" b="1"/>
          </a:p>
          <a:p>
            <a:pPr marL="0" marR="0" indent="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None/>
              <a:tabLst/>
              <a:defRPr lang="de-de" sz="1445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1445"/>
            </a:pPr>
            <a:endParaRPr lang="de-de" b="1"/>
          </a:p>
          <a:p>
            <a:pPr marL="0" marR="0" indent="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None/>
              <a:tabLst/>
              <a:defRPr lang="de-de" sz="1445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1445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1445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1445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3600" b="1"/>
              <a:t>§26 SpO - SR-Pflichtsoll</a:t>
            </a:r>
            <a:endParaRPr lang="de-de" sz="36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LAwAAIQsAABA0AABEJwAAEAAAACYAAAAIAAAAfXD///////8="/>
              </a:ext>
            </a:extLst>
          </p:cNvSpPr>
          <p:nvPr>
            <p:ph type="body" idx="1"/>
          </p:nvPr>
        </p:nvSpPr>
        <p:spPr>
          <a:xfrm>
            <a:off x="535305" y="1809115"/>
            <a:ext cx="7927975" cy="457390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 b="1"/>
              <a:t>Berechnungsbeispiel</a:t>
            </a:r>
            <a:endParaRPr lang="de-de" sz="1760" b="1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 b="1" i="1"/>
              <a:t>Beispiel SV Reichensachsen</a:t>
            </a:r>
            <a:r>
              <a:rPr lang="de-de" sz="1760"/>
              <a:t> 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1. Herren, Gruppenliga 			30 Spielleitungen 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2. Herren, Kreisliga A 			20 Spielleitungen 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Frauen, Gruppenliga 			10 Spielleitungen 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A-Junioren, Kreisliga 			10 Spielleitungen 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B-Junioren, Kreisliga 			10 Spielleitungen 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C-Junioren, Kreisliga 			10 Spielleitungen 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D-Junioren, Kreisliga (2x) 			20 Spielleitungen (2x10) 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E-/F-/G-Junioren 			  	  0 Spielleitungen 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Zu erbringende Spielleitungen des Vereins   110 Spielleitungen 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/>
              <a:t>(von mind. 3 SR, da einer für max. 50 Spielleitungen angerechnet wird) </a:t>
            </a: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sz="1760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r>
              <a:rPr lang="de-de" sz="1760" u="sng"/>
              <a:t>Zum Vergleich:</a:t>
            </a:r>
            <a:r>
              <a:rPr lang="de-de" sz="1760"/>
              <a:t> vorher Soll-Erreichung bei 4 SR mit je mind. 12 Spielen 						          (= 48 Spielleitungen)</a:t>
            </a:r>
            <a:endParaRPr lang="de-de" sz="1760" b="1"/>
          </a:p>
          <a:p>
            <a:pPr marL="0" marR="0" indent="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de-de" sz="935"/>
            </a:pPr>
            <a:endParaRPr lang="de-de" sz="1760" b="1"/>
          </a:p>
          <a:p>
            <a:pPr marL="285750" marR="0" indent="-285750" algn="l" defTabSz="91440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935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IlQ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3600" b="1"/>
              <a:t>§54 SpO – Auswechslungen </a:t>
            </a:r>
            <a:endParaRPr lang="de-de" sz="36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hzsgg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QwwAAPA2AAA2JwAAEAAAACYAAAAIAAAAfXD///////8="/>
              </a:ext>
            </a:extLst>
          </p:cNvSpPr>
          <p:nvPr>
            <p:ph type="body" idx="1"/>
          </p:nvPr>
        </p:nvSpPr>
        <p:spPr>
          <a:xfrm>
            <a:off x="617855" y="1993265"/>
            <a:ext cx="8312785" cy="438086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200" u="sng"/>
              <a:t>Verbandsspielklassen und Hessenpokal</a:t>
            </a:r>
            <a:endParaRPr lang="de-de" sz="3200" u="sng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Symbol" pitchFamily="1" charset="2"/>
              <a:buChar char="Þ"/>
              <a:tabLst/>
              <a:defRPr lang="de-de"/>
            </a:pPr>
            <a:r>
              <a:rPr lang="de-de" sz="3200"/>
              <a:t>5 Auswechslungen, ohne Rückwechsel</a:t>
            </a:r>
            <a:endParaRPr lang="de-de" sz="32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Symbol" pitchFamily="1" charset="2"/>
              <a:buChar char="Þ"/>
              <a:tabLst/>
              <a:defRPr lang="de-de"/>
            </a:pPr>
            <a:r>
              <a:rPr lang="de-de" sz="3200"/>
              <a:t>Wechselfenster nicht festgelegt (vgl. BL)</a:t>
            </a:r>
            <a:endParaRPr lang="de-de" sz="32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Symbol" pitchFamily="1" charset="2"/>
              <a:buChar char="Þ"/>
              <a:tabLst/>
              <a:defRPr lang="de-de"/>
            </a:pPr>
            <a:endParaRPr lang="de-de" sz="32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Symbol" pitchFamily="1" charset="2"/>
              <a:buChar char="Þ"/>
              <a:tabLst/>
              <a:defRPr lang="de-de"/>
            </a:pPr>
            <a:endParaRPr lang="de-de" sz="32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200" u="sng"/>
              <a:t>Kreisligen und Kreispokal</a:t>
            </a:r>
            <a:endParaRPr lang="de-de" sz="3200" u="sng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Symbol" pitchFamily="1" charset="2"/>
              <a:buChar char="Þ"/>
              <a:tabLst/>
              <a:defRPr lang="de-de"/>
            </a:pPr>
            <a:r>
              <a:rPr lang="de-de" sz="3200"/>
              <a:t>3 Auswechslungen, Rückwechsel möglich</a:t>
            </a:r>
            <a:endParaRPr lang="de-de" sz="32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3600" b="1"/>
              <a:t>§17 SR-Ordnung – Spesenordnung</a:t>
            </a:r>
            <a:endParaRPr lang="de-de" sz="36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CGAQ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XAQAAQwwAAEk2AACKJwAAEAAAACYAAAAIAAAAfXD///////8="/>
              </a:ext>
            </a:extLst>
          </p:cNvSpPr>
          <p:nvPr>
            <p:ph type="body" idx="1"/>
          </p:nvPr>
        </p:nvSpPr>
        <p:spPr>
          <a:xfrm>
            <a:off x="217805" y="1993265"/>
            <a:ext cx="8606790" cy="443420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Symbol" pitchFamily="1" charset="2"/>
              <a:buChar char="Þ"/>
              <a:tabLst/>
              <a:defRPr lang="de-de"/>
            </a:pPr>
            <a:r>
              <a:rPr lang="de-de" sz="3200"/>
              <a:t>Spesenerhöhung zum 01.07.2022</a:t>
            </a:r>
            <a:endParaRPr lang="de-de" sz="32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Symbol" pitchFamily="1" charset="2"/>
              <a:buChar char="Þ"/>
              <a:tabLst/>
              <a:defRPr lang="de-de"/>
            </a:pPr>
            <a:endParaRPr lang="de-de" sz="32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200" b="1"/>
              <a:t>Seniorenspiele</a:t>
            </a:r>
            <a:endParaRPr lang="de-de" sz="3200" b="1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200"/>
              <a:t>Hessenliga				75,- € / 2x 40,- €</a:t>
            </a:r>
            <a:endParaRPr lang="de-de" sz="32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200"/>
              <a:t>Verbandsliga			60,- € / 2x 35,- €</a:t>
            </a:r>
            <a:endParaRPr lang="de-de" sz="32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200"/>
              <a:t>Gruppenliga				40,- € / 2x 25,- €</a:t>
            </a:r>
            <a:endParaRPr lang="de-de" sz="32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32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AAM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Clzw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3600" b="1"/>
              <a:t>§17 SR-Ordnung – Spesenordnung</a:t>
            </a:r>
            <a:endParaRPr lang="de-de" sz="36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XAQAA7AsAAEk2AABbJQAAEAAAACYAAAAIAAAAfXD///////8="/>
              </a:ext>
            </a:extLst>
          </p:cNvSpPr>
          <p:nvPr>
            <p:ph type="body" idx="1"/>
          </p:nvPr>
        </p:nvSpPr>
        <p:spPr>
          <a:xfrm>
            <a:off x="217805" y="1938020"/>
            <a:ext cx="8606790" cy="413448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57200" marR="0" indent="-45720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Symbol" pitchFamily="1" charset="2"/>
              <a:buChar char="Þ"/>
              <a:tabLst/>
              <a:defRPr lang="de-de" sz="1310"/>
            </a:pPr>
            <a:r>
              <a:rPr lang="de-de" sz="2465"/>
              <a:t>Spesenerhöhung zum 01.07.2022</a:t>
            </a:r>
            <a:endParaRPr lang="de-de" sz="2465"/>
          </a:p>
          <a:p>
            <a:pPr marL="457200" marR="0" indent="-45720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Symbol" pitchFamily="1" charset="2"/>
              <a:buChar char="Þ"/>
              <a:tabLst/>
              <a:defRPr lang="de-de" sz="1310"/>
            </a:pPr>
            <a:endParaRPr lang="de-de" sz="2465"/>
          </a:p>
          <a:p>
            <a:pPr marL="0" marR="0" indent="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None/>
              <a:tabLst/>
              <a:defRPr lang="de-de" sz="1310"/>
            </a:pPr>
            <a:r>
              <a:rPr lang="de-de" sz="2465" b="1"/>
              <a:t>Seniorenspiele</a:t>
            </a:r>
            <a:endParaRPr lang="de-de" sz="2465" b="1"/>
          </a:p>
          <a:p>
            <a:pPr marL="457200" marR="0" indent="-45720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310"/>
            </a:pPr>
            <a:r>
              <a:rPr lang="de-de" sz="2465"/>
              <a:t>Kreisoberliga						35,- €</a:t>
            </a:r>
            <a:endParaRPr lang="de-de" sz="2465"/>
          </a:p>
          <a:p>
            <a:pPr marL="457200" marR="0" indent="-45720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310"/>
            </a:pPr>
            <a:r>
              <a:rPr lang="de-de" sz="2465"/>
              <a:t>Kreisligen, Kreispokal, Freundschaftsspiele	30,- €</a:t>
            </a:r>
            <a:endParaRPr lang="de-de" sz="2465"/>
          </a:p>
          <a:p>
            <a:pPr marL="457200" marR="0" indent="-45720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310"/>
            </a:pPr>
            <a:r>
              <a:rPr lang="de-de" sz="2465"/>
              <a:t>Frauenspiele						30,- €</a:t>
            </a:r>
            <a:endParaRPr lang="de-de" sz="2465"/>
          </a:p>
          <a:p>
            <a:pPr marL="457200" marR="0" indent="-45720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310"/>
            </a:pPr>
            <a:r>
              <a:rPr lang="de-de" sz="2465"/>
              <a:t>AH-Spiele						20,- €</a:t>
            </a:r>
            <a:endParaRPr lang="de-de" sz="2465"/>
          </a:p>
          <a:p>
            <a:pPr marL="457200" marR="0" indent="-45720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310"/>
            </a:pPr>
            <a:endParaRPr lang="de-de" sz="2465"/>
          </a:p>
          <a:p>
            <a:pPr marL="0" marR="0" indent="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None/>
              <a:tabLst/>
              <a:defRPr lang="de-de" sz="1310"/>
            </a:pPr>
            <a:r>
              <a:rPr lang="de-de" sz="2465"/>
              <a:t>Hinweis: </a:t>
            </a:r>
            <a:endParaRPr lang="de-de" sz="2465"/>
          </a:p>
          <a:p>
            <a:pPr marL="0" marR="0" indent="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None/>
              <a:tabLst/>
              <a:defRPr lang="de-de" sz="1310"/>
            </a:pPr>
            <a:r>
              <a:rPr lang="de-de" sz="2465"/>
              <a:t>Erhöhung des Spesensatzes bei Wochentagspielen nur noch in den Verbandsspielklassen, nicht mehr auf Kreisebene.</a:t>
            </a:r>
            <a:endParaRPr lang="de-de" sz="2465"/>
          </a:p>
          <a:p>
            <a:pPr marL="0" marR="0" indent="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None/>
              <a:tabLst/>
              <a:defRPr lang="de-de" sz="1310"/>
            </a:pPr>
            <a:endParaRPr lang="de-de" sz="2465"/>
          </a:p>
          <a:p>
            <a:pPr marL="0" marR="0" indent="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None/>
              <a:tabLst/>
              <a:defRPr lang="de-de" sz="1310"/>
            </a:pPr>
            <a:endParaRPr lang="de-de" sz="1540" b="1"/>
          </a:p>
          <a:p>
            <a:pPr marL="0" marR="0" indent="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None/>
              <a:tabLst/>
              <a:defRPr lang="de-de" sz="1310"/>
            </a:pPr>
            <a:endParaRPr lang="de-de" b="1"/>
          </a:p>
          <a:p>
            <a:pPr marL="0" marR="0" indent="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None/>
              <a:tabLst/>
              <a:defRPr lang="de-de" sz="1310"/>
            </a:pPr>
            <a:endParaRPr lang="de-de" b="1"/>
          </a:p>
          <a:p>
            <a:pPr marL="285750" marR="0" indent="-28575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1310"/>
            </a:pPr>
            <a:endParaRPr lang="de-de" b="1"/>
          </a:p>
          <a:p>
            <a:pPr marL="0" marR="0" indent="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None/>
              <a:tabLst/>
              <a:defRPr lang="de-de" sz="1310"/>
            </a:pPr>
            <a:endParaRPr lang="de-de" b="1"/>
          </a:p>
          <a:p>
            <a:pPr marL="285750" marR="0" indent="-28575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1310"/>
            </a:pPr>
            <a:endParaRPr lang="de-de" b="1"/>
          </a:p>
          <a:p>
            <a:pPr marL="285750" marR="0" indent="-28575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1310"/>
            </a:pPr>
            <a:endParaRPr lang="de-de" b="1"/>
          </a:p>
          <a:p>
            <a:pPr marL="285750" marR="0" indent="-28575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 sz="1310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+kzw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AwAAhAYAABA0AAAFCgAAEAAAACYAAAAIAAAAfXD///////8="/>
              </a:ext>
            </a:extLst>
          </p:cNvSpPr>
          <p:nvPr>
            <p:ph type="title"/>
          </p:nvPr>
        </p:nvSpPr>
        <p:spPr>
          <a:xfrm>
            <a:off x="528955" y="1059180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3600" b="1"/>
              <a:t>§18 SR-Ordnung – Spesenordnung</a:t>
            </a:r>
            <a:endParaRPr lang="de-de" sz="36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XAQAAQwwAAEk2AAAMJwAAEAAAACYAAAAIAAAAfXD///////8="/>
              </a:ext>
            </a:extLst>
          </p:cNvSpPr>
          <p:nvPr>
            <p:ph type="body" idx="1"/>
          </p:nvPr>
        </p:nvSpPr>
        <p:spPr>
          <a:xfrm>
            <a:off x="217805" y="1993265"/>
            <a:ext cx="8606790" cy="435419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Symbol" pitchFamily="1" charset="2"/>
              <a:buChar char="Þ"/>
              <a:tabLst/>
              <a:defRPr lang="de-de"/>
            </a:pPr>
            <a:r>
              <a:rPr lang="de-de" sz="3200"/>
              <a:t>Spesenerhöhung zum 01.07.2022</a:t>
            </a:r>
            <a:endParaRPr lang="de-de" sz="32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32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200" b="1"/>
              <a:t>Juniorenspiele</a:t>
            </a:r>
            <a:endParaRPr lang="de-de" sz="3200" b="1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200"/>
              <a:t>Gruppenliga	(A-/B-Junioren)	25,- €</a:t>
            </a:r>
            <a:endParaRPr lang="de-de" sz="32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200"/>
              <a:t>Kreisligen (A-/B-Junioren) 		20,- €</a:t>
            </a:r>
            <a:endParaRPr lang="de-de" sz="3200"/>
          </a:p>
          <a:p>
            <a:pPr marL="457200" marR="0" indent="-4572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200"/>
              <a:t>Alle übrigen Juniorenspiele 		15,- €</a:t>
            </a:r>
            <a:endParaRPr lang="de-de" sz="32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32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5" name="Grafik 5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Hu8Q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eAYAAK81AAD5CQAAEAAAACYAAAAIAAAAfXD///////8="/>
              </a:ext>
            </a:extLst>
          </p:cNvSpPr>
          <p:nvPr>
            <p:ph type="title"/>
          </p:nvPr>
        </p:nvSpPr>
        <p:spPr>
          <a:xfrm>
            <a:off x="617220" y="1051560"/>
            <a:ext cx="810958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4400"/>
              <a:t>Übersicht der aktiven SR</a:t>
            </a:r>
            <a:endParaRPr lang="de-de" sz="44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QwwAAK81AADnJQAAEAAAACYAAAAIAAAAfXD///////8="/>
              </a:ext>
            </a:extLst>
          </p:cNvSpPr>
          <p:nvPr>
            <p:ph type="body" idx="1"/>
          </p:nvPr>
        </p:nvSpPr>
        <p:spPr>
          <a:xfrm>
            <a:off x="617855" y="1993265"/>
            <a:ext cx="8108950" cy="416814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/>
              <a:t>Hessenliga				  1 SR</a:t>
            </a:r>
            <a:endParaRPr lang="de-de" sz="28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/>
              <a:t>Verbandsliga				  1 SR</a:t>
            </a:r>
            <a:endParaRPr lang="de-de" sz="28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/>
              <a:t>Gruppenliga				  7 SR, 1 SRin</a:t>
            </a:r>
            <a:endParaRPr lang="de-de" sz="28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/>
              <a:t>Beobachter				  1 SR	</a:t>
            </a:r>
            <a:endParaRPr lang="de-de" sz="28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8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/>
              <a:t>Kreisoberliga				17 SR</a:t>
            </a:r>
            <a:endParaRPr lang="de-de" sz="28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/>
              <a:t>Kreisligen				35 SR</a:t>
            </a:r>
            <a:endParaRPr lang="de-de" sz="28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800"/>
              <a:t>Junioren/Juniorinnen			25 SR</a:t>
            </a: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pic>
        <p:nvPicPr>
          <p:cNvPr id="5" name="Grafik 7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U9Im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9uI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kAwAAMwcAALM0AAC0CgAAEAAAACYAAAAIAAAAfXD///////8="/>
              </a:ext>
            </a:extLst>
          </p:cNvSpPr>
          <p:nvPr>
            <p:ph type="title"/>
          </p:nvPr>
        </p:nvSpPr>
        <p:spPr>
          <a:xfrm>
            <a:off x="632460" y="117030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2400" b="1"/>
              <a:t>WMK - Mannschaften und Klassenstärken 2022/23</a:t>
            </a:r>
            <a:endParaRPr lang="de-de" sz="24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BvaW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QwwAAJI0AADVJAAAEAAAACYAAAAIAAAAfXD///////8="/>
              </a:ext>
            </a:extLst>
          </p:cNvSpPr>
          <p:nvPr>
            <p:ph type="body" idx="1"/>
          </p:nvPr>
        </p:nvSpPr>
        <p:spPr>
          <a:xfrm>
            <a:off x="617855" y="1993265"/>
            <a:ext cx="7927975" cy="399415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257175" y="1811020"/>
          <a:ext cx="8647430" cy="4616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1135"/>
                <a:gridCol w="1551940"/>
                <a:gridCol w="191135"/>
                <a:gridCol w="1553210"/>
                <a:gridCol w="198755"/>
                <a:gridCol w="1663700"/>
                <a:gridCol w="199390"/>
                <a:gridCol w="1353820"/>
                <a:gridCol w="163830"/>
                <a:gridCol w="1580515"/>
              </a:tblGrid>
              <a:tr h="19812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KOL 15</a:t>
                      </a:r>
                      <a:endParaRPr lang="de-de" sz="1100" b="1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KLA 14</a:t>
                      </a:r>
                      <a:endParaRPr lang="de-de" sz="1100" b="1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KLB 13</a:t>
                      </a:r>
                      <a:endParaRPr lang="de-de" sz="1100" b="1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KLC 1 (10) </a:t>
                      </a:r>
                      <a:endParaRPr lang="de-de" sz="1100" b="1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 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KLC 2 (9)</a:t>
                      </a:r>
                      <a:endParaRPr lang="de-de" sz="1100" b="1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57892277" type="min" val="198120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  <a:tr h="253365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SV Adler Weidenhausen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SSV Witzenhausen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SV Hessische Schweiz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SSV Witzenhausen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Sontra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53365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Wichmannshausen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Lichtenauer FV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TSG Bad Sooden-Allend.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Werratal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Herleshausen/Nr./Ug. III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3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Wehretal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3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Pfaffenb./Schemmergrund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3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Waldkappel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3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FC Hebenshausen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3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SC Eintracht Germerode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TSG Bad Sooden-Allendorf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FC Hebenshausen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FC Eschwege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VFB Rommerode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Wichmannshausen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5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VFL Wanfried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5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VfR Wickenrode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5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Meißner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5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TSG Fürstenhagen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5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Abterode/Eltmannsh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  <a:tr h="253365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6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SC Niederhone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6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Netra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6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Wehretal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6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SV SW Epterode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6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Kammerbach/Berkatal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53365"/>
                  </a:ext>
                </a:extLst>
              </a:tr>
              <a:tr h="37211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7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Meißner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7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Kammerbach/Berkatal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7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Herlesh./Nesselr./Ulfegr.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7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VfR Wickenrode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7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Pfaffenb./Schemmergrund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372110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Sontra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SV Reichensachsen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VFL Wanfried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RW Fürstenhagen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Netra II (9)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9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Werratal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9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Klei./Hun./Doh.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9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Frieda/Schwebda/Aue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9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ESV Walburg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9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FFV Palm Strikers Eschwege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  <a:tr h="253365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10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TSV Waldkappel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10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VFB Rommerode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10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SC Niederhone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10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SpVgg Hopfelde-Hollstein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smNativeData">
                    <pr:rowheight xmlns="" xmlns:pr="smNativeData" dt="1657892277" type="min" val="253365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11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Frieda/Schwebda/Aue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11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FC Großalmerode 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11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SC BW Roßbach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12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FC Großalmerode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12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SpVgg Hopfelde-Hollstein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12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Ziegenhagen/Ermschwerd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13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TSG Fürstenhagen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13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RW Fürstenhagen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13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Lichtenauer FV III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  <a:tr h="253365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14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SG Abterode/Eltmannshausen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14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SpVgg 07 Eschwege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57892277" type="min" val="253365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15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TSG Eschenstruth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  <a:tr h="252730"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r>
                        <a:rPr lang="de-de" sz="800">
                          <a:solidFill>
                            <a:srgbClr val="000000"/>
                          </a:solidFill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ctr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marL="0" marR="0" indent="0" algn="l">
                        <a:buNone/>
                        <a:defRPr lang="de-de"/>
                      </a:pPr>
                      <a:endParaRPr lang="de-de" sz="800">
                        <a:solidFill>
                          <a:srgbClr val="000000"/>
                        </a:solidFill>
                        <a:latin typeface="Arial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657892277" type="min" val="25273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bgYAAK81AADvCQAAEAAAACYAAAAIAAAAfXD///////8="/>
              </a:ext>
            </a:extLst>
          </p:cNvSpPr>
          <p:nvPr>
            <p:ph type="title"/>
          </p:nvPr>
        </p:nvSpPr>
        <p:spPr>
          <a:xfrm>
            <a:off x="617220" y="1045210"/>
            <a:ext cx="810958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3600"/>
              <a:t>SR-Gewinnung</a:t>
            </a:r>
            <a:endParaRPr lang="de-de" sz="36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QAQAAugsAAJ02AADqIQAAEAAAACYAAAAIAAAAfXD///////8="/>
              </a:ext>
            </a:extLst>
          </p:cNvSpPr>
          <p:nvPr>
            <p:ph type="body" idx="1"/>
          </p:nvPr>
        </p:nvSpPr>
        <p:spPr>
          <a:xfrm>
            <a:off x="213360" y="1906270"/>
            <a:ext cx="8664575" cy="36068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000"/>
              <a:t>Info-Veranstaltungen mit Vereinen in 07-08/2022 </a:t>
            </a:r>
            <a:endParaRPr lang="de-de" sz="3000"/>
          </a:p>
          <a:p>
            <a:pPr lvl="1" marL="742950" marR="0" indent="-285750" algn="l" defTabSz="91440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/>
            </a:pPr>
            <a:r>
              <a:rPr lang="de-de" sz="2600"/>
              <a:t>Mitglieder des SR-Ausschusses nehmen Kontakt mit Vorstand bzw. Spartenleiter auf</a:t>
            </a:r>
            <a:endParaRPr lang="de-de" sz="2600"/>
          </a:p>
          <a:p>
            <a:pPr lvl="1" marL="742950" marR="0" indent="-285750" algn="l" defTabSz="91440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/>
            </a:pPr>
            <a:r>
              <a:rPr lang="de-de" sz="2600"/>
              <a:t>Vereine können sich selbstverständlich zu gemeinsamen Terminen abstimmen</a:t>
            </a:r>
            <a:endParaRPr lang="de-de" sz="2600"/>
          </a:p>
          <a:p>
            <a:pPr marL="0" marR="0" indent="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sz="3000"/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3000"/>
              <a:t>Neulingslehrgang vom 9.-25. September 2022</a:t>
            </a:r>
            <a:endParaRPr lang="de-de" b="1"/>
          </a:p>
        </p:txBody>
      </p:sp>
      <p:pic>
        <p:nvPicPr>
          <p:cNvPr id="5" name="Grafik 7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YAQ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bgYAAK81AADvCQAAEAAAACYAAAAIAAAAfXD///////8="/>
              </a:ext>
            </a:extLst>
          </p:cNvSpPr>
          <p:nvPr>
            <p:ph type="title"/>
          </p:nvPr>
        </p:nvSpPr>
        <p:spPr>
          <a:xfrm>
            <a:off x="617220" y="1045210"/>
            <a:ext cx="810958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3600"/>
              <a:t>SR-Gewinnung</a:t>
            </a:r>
            <a:endParaRPr lang="de-de" sz="36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QAQAAugsAAJ02AADqIQAAEAAAACYAAAAIAAAAfXD///////8="/>
              </a:ext>
            </a:extLst>
          </p:cNvSpPr>
          <p:nvPr>
            <p:ph type="body" idx="1"/>
          </p:nvPr>
        </p:nvSpPr>
        <p:spPr>
          <a:xfrm>
            <a:off x="213360" y="1906270"/>
            <a:ext cx="8664575" cy="360680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57200" marR="0" indent="-45720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310"/>
            </a:pPr>
            <a:r>
              <a:rPr lang="de-de" sz="3080">
                <a:solidFill>
                  <a:srgbClr val="201F1E"/>
                </a:solidFill>
                <a:latin typeface="Calibri" pitchFamily="2" charset="0"/>
                <a:ea typeface="Arial" pitchFamily="2" charset="0"/>
                <a:cs typeface="Arial" pitchFamily="2" charset="0"/>
              </a:rPr>
              <a:t>Info-Veranstaltungen bei Vereinen:           	  Vorstellung der SR-Tätigkeit</a:t>
            </a:r>
            <a:endParaRPr lang="de-de" sz="3080">
              <a:solidFill>
                <a:srgbClr val="201F1E"/>
              </a:solidFill>
              <a:latin typeface="Calibri" pitchFamily="2" charset="0"/>
              <a:ea typeface="Arial" pitchFamily="2" charset="0"/>
              <a:cs typeface="Arial" pitchFamily="2" charset="0"/>
            </a:endParaRPr>
          </a:p>
          <a:p>
            <a:pPr marL="0" marR="0" indent="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None/>
              <a:tabLst/>
              <a:defRPr lang="de-de" sz="1310"/>
            </a:pPr>
            <a:endParaRPr lang="de-de" sz="3080">
              <a:solidFill>
                <a:srgbClr val="201F1E"/>
              </a:solidFill>
              <a:latin typeface="Calibri" pitchFamily="2" charset="0"/>
              <a:ea typeface="Arial" pitchFamily="2" charset="0"/>
              <a:cs typeface="Arial" pitchFamily="2" charset="0"/>
            </a:endParaRPr>
          </a:p>
          <a:p>
            <a:pPr marL="457200" marR="0" indent="-457200" algn="l" defTabSz="91440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310"/>
            </a:pPr>
            <a:r>
              <a:rPr lang="de-de" sz="3080">
                <a:solidFill>
                  <a:srgbClr val="201F1E"/>
                </a:solidFill>
                <a:latin typeface="Calibri" pitchFamily="2" charset="0"/>
                <a:ea typeface="Arial" pitchFamily="2" charset="0"/>
                <a:cs typeface="Arial" pitchFamily="2" charset="0"/>
              </a:rPr>
              <a:t>Inhalte : </a:t>
            </a:r>
            <a:endParaRPr lang="de-de" sz="3080">
              <a:solidFill>
                <a:srgbClr val="201F1E"/>
              </a:solidFill>
              <a:latin typeface="Calibri" pitchFamily="2" charset="0"/>
              <a:ea typeface="Arial" pitchFamily="2" charset="0"/>
              <a:cs typeface="Arial" pitchFamily="2" charset="0"/>
            </a:endParaRPr>
          </a:p>
          <a:p>
            <a:pPr lvl="1" marL="742950" marR="0" indent="-285750" algn="l" defTabSz="914400">
              <a:lnSpc>
                <a:spcPct val="8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 sz="2155"/>
            </a:pPr>
            <a:r>
              <a:rPr lang="de-de" sz="2620">
                <a:solidFill>
                  <a:srgbClr val="201F1E"/>
                </a:solidFill>
              </a:rPr>
              <a:t>Interesse und Verständnis für die SR-Tätigkeit wecken </a:t>
            </a:r>
            <a:endParaRPr lang="de-de" sz="2620">
              <a:solidFill>
                <a:srgbClr val="201F1E"/>
              </a:solidFill>
            </a:endParaRPr>
          </a:p>
          <a:p>
            <a:pPr lvl="1" marL="742950" marR="0" indent="-285750" algn="l" defTabSz="914400">
              <a:lnSpc>
                <a:spcPct val="8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 sz="2155"/>
            </a:pPr>
            <a:r>
              <a:rPr lang="de-de" sz="2620">
                <a:solidFill>
                  <a:srgbClr val="201F1E"/>
                </a:solidFill>
              </a:rPr>
              <a:t>Vorteile der SR-Tätigkeit</a:t>
            </a:r>
            <a:endParaRPr lang="de-de" sz="2620">
              <a:solidFill>
                <a:srgbClr val="201F1E"/>
              </a:solidFill>
            </a:endParaRPr>
          </a:p>
          <a:p>
            <a:pPr lvl="1" marL="742950" marR="0" indent="-285750" algn="l" defTabSz="914400">
              <a:lnSpc>
                <a:spcPct val="8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 sz="2155"/>
            </a:pPr>
            <a:r>
              <a:rPr lang="de-de" sz="2620">
                <a:solidFill>
                  <a:srgbClr val="201F1E"/>
                </a:solidFill>
              </a:rPr>
              <a:t>Vereinsunterstützung</a:t>
            </a:r>
            <a:endParaRPr lang="de-de" sz="2620">
              <a:solidFill>
                <a:srgbClr val="201F1E"/>
              </a:solidFill>
            </a:endParaRPr>
          </a:p>
          <a:p>
            <a:pPr lvl="1" marL="742950" marR="0" indent="-285750" algn="l" defTabSz="914400">
              <a:lnSpc>
                <a:spcPct val="8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 sz="2155"/>
            </a:pPr>
            <a:r>
              <a:rPr lang="de-de" sz="2620">
                <a:solidFill>
                  <a:srgbClr val="201F1E"/>
                </a:solidFill>
              </a:rPr>
              <a:t>Ausbildungsmodule vorstellen</a:t>
            </a:r>
            <a:endParaRPr lang="de-de" sz="2620">
              <a:solidFill>
                <a:srgbClr val="201F1E"/>
              </a:solidFill>
            </a:endParaRPr>
          </a:p>
          <a:p>
            <a:pPr lvl="1" marL="742950" marR="0" indent="-285750" algn="l" defTabSz="914400">
              <a:lnSpc>
                <a:spcPct val="8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 sz="2155"/>
            </a:pPr>
            <a:r>
              <a:rPr lang="de-de" sz="2620">
                <a:solidFill>
                  <a:srgbClr val="201F1E"/>
                </a:solidFill>
              </a:rPr>
              <a:t>Aufgaben und Pflichten eines SR</a:t>
            </a:r>
            <a:endParaRPr lang="de-de" sz="2620">
              <a:solidFill>
                <a:srgbClr val="201F1E"/>
              </a:solidFill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b="1"/>
            </a:pPr>
            <a:r>
              <a:rPr lang="de-de" sz="2620" b="0">
                <a:solidFill>
                  <a:srgbClr val="201F1E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Aufgabenbereiche vom SR-Ausschuss vorstellen</a:t>
            </a:r>
            <a:endParaRPr lang="de-de" sz="2620" b="0">
              <a:solidFill>
                <a:srgbClr val="201F1E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5" name="Grafik 7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wAAAP///wEAAAAAAAAAAAAAAAAAAAAAAAAAAAAAAAAAAAAAAAAAAAAAAAJ/f38A7uzhA8zMzADAwP8Af39/AAAAAAAAAAAAAAAAAP///wAAAAAAIQAAABgAAAAUAAAArjEAAJEkAABzNAAAV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5944235"/>
            <a:ext cx="450215" cy="450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+/v7+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RMAAGAYAABpIgAAoCM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155315" y="3962400"/>
            <a:ext cx="2438400" cy="1828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BvaW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vBAAAhAcAAGMxAADRGgAAEAAAACYAAAAIAAAA/XD///////8="/>
              </a:ext>
            </a:extLst>
          </p:cNvSpPr>
          <p:nvPr>
            <p:ph type="body" idx="1"/>
          </p:nvPr>
        </p:nvSpPr>
        <p:spPr>
          <a:xfrm>
            <a:off x="720725" y="1221740"/>
            <a:ext cx="7307580" cy="313753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200" b="1">
                <a:latin typeface="Arial" pitchFamily="2" charset="0"/>
                <a:ea typeface="Calibri" pitchFamily="2" charset="0"/>
                <a:cs typeface="Calibri" pitchFamily="2" charset="0"/>
              </a:rPr>
              <a:t>TOP 5</a:t>
            </a:r>
            <a:endParaRPr lang="de-de" sz="3200" b="1"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 sz="3200" b="1" u="sng">
                <a:latin typeface="Arial" pitchFamily="2" charset="0"/>
                <a:ea typeface="Calibri" pitchFamily="2" charset="0"/>
                <a:cs typeface="Calibri" pitchFamily="2" charset="0"/>
              </a:defRPr>
            </a:pPr>
            <a:r>
              <a:t>Änderungen im HFV-Regelwerk</a:t>
            </a:r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 sz="3200" b="1" u="sng">
                <a:latin typeface="Arial" pitchFamily="2" charset="0"/>
                <a:ea typeface="Calibri" pitchFamily="2" charset="0"/>
                <a:cs typeface="Calibri" pitchFamily="2" charset="0"/>
              </a:defRPr>
            </a:pPr>
            <a:r>
              <a:t>zum 01.07.2022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8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25.02.2022|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TextArtObjekt1"/>
          <p:cNvSpPr>
            <a:extLst>
              <a:ext uri="smNativeData">
                <pr:smNativeData xmlns:pr="smNativeData" val="SMDATA_14_tW3RYhMAAAAlAAAAEAAAAC8BAAAAkAAAAEgAAACQAAAASAAAAAAAAAAAAAAAAAAAAAEAAABQAAAAAAAAAAAAAAAAAAAAAADgPwAAAAAAAOA/AAAAAAAA4D8AAAAAAADgPwAAAAAAAOA/AAAAAAAA4D8AAAAAAADgPwAAAAAAAOA/AAAAAAAA4D8CAAAAjAAAAAEAAAAAAAAAgAAAAAAAAAA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AAAAAAAAAAABAAAAf39/AAEAAABkAAAAAAAAABQAAABAHwAAQB8AACYAAAAAAAAAwOD//wAAAAAmAAAAZAAAABYAAABMAAAAAQAAAAAAAAAEAAAAAAAAAAEAAAAAAAAAAAAAAEIAAAAAAAAAZAAAAGQAAAAAAAAAzMzMAAAAAABQAAAAUAAAAGQAAABkAAAAAAAAAAYAAABRAAAAQQByAGkAYQBsACAAQgBsAGEAYwBrAAAA7AQBAAAAAADIAAMAAAAAAGIEAwAAAAAA5AQBAAAAAADYBAEAAAAAABAOAAAAAAAAwGQAAABkAAAAFwAAABQAAAAAAAAAAAAAAP9/AAD/fwAAAAAAAAkAAAAEAAAAXwQAAAwAAAAQAAAAAAAAAAAAAAAAAAAAAAAAAB4AAABoAAAAAAAAAAAAAAAAAAAAAAAAAAAAAAAQJwAAECcAAAAAAAAAAAAAAAAAAAAAAAAAAAAAAAAAAAAAAAAAAAAAFAAAAAAAAADAwP8AAAAAAGQAAAAyAAAAAAAAAGQAAAAAAAAAf39/AAoAAAAfAAAAVAAAAIAAAAAAAAAAAAAAAAAAAAAAAAAAAAAAAAAAAAAAAAAAAAAAAAAAAAAAAAAAf39/AAAAAADMzMwAwMD/AH9/fwAAAAAAAAAAAAAAAAAAAAAAAAAAACEAAAAYAAAAFAAAAIIHAADrEwAAxS4AAP0dAAAAAAAAJgAAAAgAAAD//////////w=="/>
              </a:ext>
            </a:extLst>
          </p:cNvSpPr>
          <p:nvPr/>
        </p:nvSpPr>
        <p:spPr>
          <a:xfrm rot="19574269">
            <a:off x="1220470" y="3237865"/>
            <a:ext cx="6382385" cy="1637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l"/>
            <a:r>
              <a:rPr sz="3600">
                <a:ln>
                  <a:noFill/>
                </a:ln>
                <a:solidFill>
                  <a:srgbClr val="800000"/>
                </a:solidFill>
                <a:effectLst>
                  <a:outerShdw blurRad="12700" dist="41910" dir="0" algn="ctr">
                    <a:srgbClr val="000000"/>
                  </a:outerShdw>
                </a:effectLst>
                <a:latin typeface="Arial Black"/>
              </a:rPr>
              <a:t>Entfällt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+/v7+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RMAAGAYAABpIgAAoCM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155315" y="3962400"/>
            <a:ext cx="2438400" cy="1828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BvaW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vBAAAhAcAAGMxAADRGgAAEAAAACYAAAAIAAAA/XD///////8="/>
              </a:ext>
            </a:extLst>
          </p:cNvSpPr>
          <p:nvPr>
            <p:ph type="body" idx="1"/>
          </p:nvPr>
        </p:nvSpPr>
        <p:spPr>
          <a:xfrm>
            <a:off x="720725" y="1221740"/>
            <a:ext cx="7307580" cy="313753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200" b="1">
                <a:latin typeface="Arial" pitchFamily="2" charset="0"/>
                <a:ea typeface="Calibri" pitchFamily="2" charset="0"/>
                <a:cs typeface="Calibri" pitchFamily="2" charset="0"/>
              </a:rPr>
              <a:t>TOP 6</a:t>
            </a:r>
            <a:endParaRPr lang="de-de" sz="3200" b="1"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 sz="3200" b="1" u="sng">
                <a:latin typeface="Arial" pitchFamily="2" charset="0"/>
                <a:ea typeface="Calibri" pitchFamily="2" charset="0"/>
                <a:cs typeface="Calibri" pitchFamily="2" charset="0"/>
              </a:defRPr>
            </a:pPr>
            <a:r>
              <a:t>Verschiedenes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8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25.02.2022|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  <a:extLst>
              <a:ext uri="smNativeData">
                <pr:smNativeData xmlns:pr="smNativeData" val="SMDATA_15_tW3R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+/v7+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RMAAGAYAABpIgAAoCM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155315" y="3962400"/>
            <a:ext cx="2438400" cy="1828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BvaW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vBAAAhAcAAGMxAADRGgAAEAAAACYAAAAIAAAA/XD///////8="/>
              </a:ext>
            </a:extLst>
          </p:cNvSpPr>
          <p:nvPr>
            <p:ph type="body" idx="1"/>
          </p:nvPr>
        </p:nvSpPr>
        <p:spPr>
          <a:xfrm>
            <a:off x="720725" y="1221740"/>
            <a:ext cx="7307580" cy="313753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200" b="1">
                <a:latin typeface="Arial" pitchFamily="2" charset="0"/>
                <a:ea typeface="Calibri" pitchFamily="2" charset="0"/>
                <a:cs typeface="Calibri" pitchFamily="2" charset="0"/>
              </a:rPr>
              <a:t>TOP 7</a:t>
            </a:r>
            <a:endParaRPr lang="de-de" sz="3200" b="1"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lvl="1" marL="179705" marR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3200" b="1" u="sng">
                <a:latin typeface="Arial" pitchFamily="2" charset="0"/>
                <a:ea typeface="Calibri" pitchFamily="2" charset="0"/>
                <a:cs typeface="Calibri" pitchFamily="2" charset="0"/>
              </a:rPr>
              <a:t>Spielplanbesprechung</a:t>
            </a:r>
            <a:endParaRPr lang="de-de" sz="3200" b="1" u="sng"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8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25.02.2022|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xhOnQ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JsaW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LwgAAJw0AACwCwAAEAAAACYAAAAIAAAAfXD///////8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2800" b="1"/>
              <a:t>Auf- und Abstiegsregelungen – Teil I</a:t>
            </a:r>
            <a:endParaRPr lang="de-de" sz="28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AKBgAAFA0AAM82AACmJQAAEAAAACYAAAAIAAAAfXD///////8="/>
              </a:ext>
            </a:extLst>
          </p:cNvSpPr>
          <p:nvPr>
            <p:ph type="body" idx="1"/>
          </p:nvPr>
        </p:nvSpPr>
        <p:spPr>
          <a:xfrm>
            <a:off x="981710" y="2125980"/>
            <a:ext cx="7927975" cy="3994150"/>
          </a:xfr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800" b="1" u="sng">
                <a:latin typeface="Calibri" pitchFamily="2" charset="0"/>
                <a:ea typeface="Arial" pitchFamily="2" charset="0"/>
                <a:cs typeface="Arial" pitchFamily="2" charset="0"/>
              </a:rPr>
              <a:t>Kreisoberliga, 15 Mannschaften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Richtzahl 15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Tabellenerste/Meister steigt in die Gruppenliga auf.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Tabellenzweite nimmt an einer 5er-Aufstiegsrunde zur GL teil. 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Tabellenletzte ist Pflichtabsteiger, max. jedoch zwei Absteiger.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Die erste auf einem Nichtabstiegsplatz stehende Mannschaft relegiert mit KLA.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 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800" b="1" u="sng">
                <a:latin typeface="Calibri" pitchFamily="2" charset="0"/>
                <a:ea typeface="Arial" pitchFamily="2" charset="0"/>
                <a:cs typeface="Arial" pitchFamily="2" charset="0"/>
              </a:rPr>
              <a:t>Kreisliga A, 14</a:t>
            </a:r>
            <a:r>
              <a:rPr lang="de-de" sz="1800" u="sng">
                <a:latin typeface="Calibri" pitchFamily="2" charset="0"/>
                <a:ea typeface="Arial" pitchFamily="2" charset="0"/>
                <a:cs typeface="Arial" pitchFamily="2" charset="0"/>
              </a:rPr>
              <a:t> </a:t>
            </a:r>
            <a:r>
              <a:rPr lang="de-de" sz="1800" b="1" u="sng">
                <a:latin typeface="Calibri" pitchFamily="2" charset="0"/>
                <a:ea typeface="Arial" pitchFamily="2" charset="0"/>
                <a:cs typeface="Arial" pitchFamily="2" charset="0"/>
              </a:rPr>
              <a:t>Mannschaften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Keine Richtzahl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Tabellenerste/Meister steigt in die KOL auf.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Tabellenzweite relegiert mit KOL. 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Tabellenletzte steigt in die KLB ab.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Tabellenvorletzte relegiert mit KLB.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Jub2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pncy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LwgAAJw0AACwCwAAEAAAACYAAAAIAAAAfXD///////8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2800" b="1"/>
              <a:t>Auf- und Abstiegsregelungen – Teil II</a:t>
            </a:r>
            <a:endParaRPr lang="de-de" sz="28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lwZWY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gBQAAVwwAAPs6AABbKAAAEAAAACYAAAAIAAAAfXD///////8="/>
              </a:ext>
            </a:extLst>
          </p:cNvSpPr>
          <p:nvPr>
            <p:ph type="body" idx="1"/>
          </p:nvPr>
        </p:nvSpPr>
        <p:spPr>
          <a:xfrm>
            <a:off x="914400" y="2005965"/>
            <a:ext cx="8673465" cy="4554220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800" b="1" u="sng">
                <a:latin typeface="Calibri" pitchFamily="2" charset="0"/>
                <a:ea typeface="Arial" pitchFamily="2" charset="0"/>
                <a:cs typeface="Arial" pitchFamily="2" charset="0"/>
              </a:rPr>
              <a:t>Kreisliga B, 13 Mannschaften</a:t>
            </a:r>
            <a:endParaRPr lang="de-de" sz="1800" b="1" u="sng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Keine Richtzahl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</a:t>
            </a:r>
            <a:r>
              <a:rPr lang="de-de" sz="1800" b="1">
                <a:latin typeface="Calibri" pitchFamily="2" charset="0"/>
                <a:ea typeface="Arial" pitchFamily="2" charset="0"/>
                <a:cs typeface="Arial" pitchFamily="2" charset="0"/>
              </a:rPr>
              <a:t> </a:t>
            </a: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Tabellenerste/Meister steigt in die KLA auf.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Tabellenzweite relegiert mit der KLA. 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Tabellenletzte und der Tabellenvorletzte steigen in die KLC ab.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Tabellendrittletzte relegiert mit KLC.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 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800" b="1" u="sng">
                <a:latin typeface="Calibri" pitchFamily="2" charset="0"/>
                <a:ea typeface="Arial" pitchFamily="2" charset="0"/>
                <a:cs typeface="Arial" pitchFamily="2" charset="0"/>
              </a:rPr>
              <a:t>Kreisliga C1, 10 Mannschaften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Tabellenerste/Meister steigt in die KLB auf.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Tabellenzweite relegiert mit KLB</a:t>
            </a:r>
            <a:br/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800" b="1" u="sng">
                <a:latin typeface="Calibri" pitchFamily="2" charset="0"/>
                <a:ea typeface="Arial" pitchFamily="2" charset="0"/>
                <a:cs typeface="Arial" pitchFamily="2" charset="0"/>
              </a:rPr>
              <a:t>Kreisliga C2, 9 Mannschaften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Tabellenerste/Meister steigt in die KLB auf.</a:t>
            </a:r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Times New Roman" pitchFamily="1" charset="0"/>
              <a:buChar char="-"/>
              <a:tabLst>
                <a:tab pos="457200" algn="l"/>
              </a:tabLst>
              <a:defRPr lang="de-de"/>
            </a:pPr>
            <a:r>
              <a:rPr lang="de-de" sz="1800">
                <a:latin typeface="Calibri" pitchFamily="2" charset="0"/>
                <a:ea typeface="Arial" pitchFamily="2" charset="0"/>
                <a:cs typeface="Arial" pitchFamily="2" charset="0"/>
              </a:rPr>
              <a:t>Der Tabellenzweite relegiert mit KLB</a:t>
            </a:r>
            <a:br/>
            <a:endParaRPr lang="de-de" sz="1800"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342900" marR="0" indent="-34290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0" marR="0" indent="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None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  <a:p>
            <a:pPr marL="285750" marR="0" indent="-285750" algn="l" defTabSz="91440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de-de"/>
            </a:pPr>
            <a:endParaRPr lang="de-de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 noChangeArrowheads="1"/>
            <a:extLst>
              <a:ext uri="smNativeData">
                <pr:smNativeData xmlns:pr="smNativeData" val="SMDATA_13_tW3R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BsYXQ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MAwAAaSgAALM0AADHKQAAEAAAACYAAAAIAAAAfXD///////8="/>
              </a:ext>
            </a:extLst>
          </p:cNvSpPr>
          <p:nvPr>
            <p:ph type="ftr" sz="quarter" idx="3"/>
          </p:nvPr>
        </p:nvSpPr>
        <p:spPr>
          <a:xfrm>
            <a:off x="617220" y="6569075"/>
            <a:ext cx="7949565" cy="2222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15.07.2022| KFA Werra-Meißner</a:t>
            </a:r>
            <a:endParaRPr lang="de-d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" name="Titel 1"/>
          <p:cNvSpPr>
            <a:spLocks noGrp="1" noChangeArrowheads="1"/>
            <a:extLst>
              <a:ext uri="smNativeData">
                <pr:smNativeData xmlns:pr="smNativeData" val="SMDATA_13_tW3RYhMAAAAlAAAAZAAAAA0AAAAAAAAAAEgAAAAA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NoYXI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wAALwgAAJw0AACwCwAAEAAAACYAAAAIAAAAfXD///////8="/>
              </a:ext>
            </a:extLst>
          </p:cNvSpPr>
          <p:nvPr>
            <p:ph type="title"/>
          </p:nvPr>
        </p:nvSpPr>
        <p:spPr>
          <a:xfrm>
            <a:off x="617855" y="1330325"/>
            <a:ext cx="7934325" cy="569595"/>
          </a:xfr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2800" b="1"/>
              <a:t>Detailregelungen zum Spielbetrieb</a:t>
            </a:r>
            <a:endParaRPr lang="de-de" sz="2800" b="1"/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val="SMDATA_13_tW3R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BQAAZgwAAMU1AABzJAAAEAAAACYAAAAIAAAAfXD///////8="/>
              </a:ext>
            </a:extLst>
          </p:cNvSpPr>
          <p:nvPr>
            <p:ph type="body" idx="1"/>
          </p:nvPr>
        </p:nvSpPr>
        <p:spPr>
          <a:xfrm>
            <a:off x="812800" y="2015490"/>
            <a:ext cx="7927975" cy="3909695"/>
          </a:xfr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1000"/>
          </a:p>
          <a:p>
            <a:pPr marL="342900" marR="0" indent="-34290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endParaRPr lang="de-de" sz="2000" b="1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Spielpläne sehen zunächst einheitlich 12.30 Uhr vor</a:t>
            </a: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Resultiert aus den Corona-Überlegungen der Vorjahre</a:t>
            </a:r>
            <a:endParaRPr lang="de-de" sz="2000"/>
          </a:p>
          <a:p>
            <a:pPr marL="285750" marR="0" indent="-285750" algn="l" defTabSz="91440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/>
            </a:pPr>
            <a:r>
              <a:rPr lang="de-de" sz="2000"/>
              <a:t>- Veränderungen aus organisatorischen Gründen denkbar</a:t>
            </a:r>
            <a:endParaRPr lang="de-de" sz="2000"/>
          </a:p>
        </p:txBody>
      </p:sp>
      <p:sp>
        <p:nvSpPr>
          <p:cNvPr id="5" name="Abgerundetes Rechteck 6"/>
          <p:cNvSpPr>
            <a:extLst>
              <a:ext uri="smNativeData">
                <pr:smNativeData xmlns:pr="smNativeData" val="SMDATA_13_tW3RYhMAAAAlAAAAZQAAAA0AAAAAkAAAAEgAAACQAAAASAAAAAAAAAABAAAAAAAAAAEAAABQAAAAhbacS3FV1T8AAAAAAAAAAAAAAAAAAOA/AAAAAAAA4D8AAAAAAADgPwAAAAAAAOA/AAAAAAAA4D8AAAAAAADgPwAAAAAAAOA/AAAAAAAA4D8CAAAAjAAAAAEAAAAAAAAAjLTj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DhwUHIMAAAAEAAAAAAAAAAAAAAAAAAAAAAAAAAeAAAAaAAAAAAAAAAAAAAAAAAAAAAAAAAAAAAAECcAABAnAAAAAAAAAAAAAAAAAAAAAAAAAAAAAAAAAAAAAAAAAAAAAD8AAAAAAAAAwMD/AAAAAABkAAAAMgAAAAAAAABkAAAAAAAAAH9/fwAKAAAAHwAAAFQAAACMtOMA7u7uANHR0QAAAAAAAAAAAAAAAAAAAAAAAAAAAAAAAAAAAAAAAAAAAAAAAAIAAAACAAAAAMDA/wB/f38AAAAAAAAAAAAAAAAAAAAAAAAAAAAhAAAAGAAAABQAAABcCgAAeQ4AAA8sAACFEwAAEAAAACYAAAAIAAAA//////////8="/>
              </a:ext>
            </a:extLst>
          </p:cNvSpPr>
          <p:nvPr/>
        </p:nvSpPr>
        <p:spPr>
          <a:xfrm>
            <a:off x="1684020" y="2352675"/>
            <a:ext cx="5478145" cy="820420"/>
          </a:xfrm>
          <a:prstGeom prst="roundRect">
            <a:avLst>
              <a:gd name="adj" fmla="val 16667"/>
            </a:avLst>
          </a:prstGeom>
          <a:solidFill>
            <a:srgbClr val="8CB4E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de-de">
                <a:solidFill>
                  <a:srgbClr val="000000"/>
                </a:solidFill>
              </a:defRPr>
            </a:pPr>
            <a:r>
              <a:rPr lang="de-de" sz="24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Anstoßzeiten 2. Mannschaften</a:t>
            </a:r>
            <a:endParaRPr lang="de-de" sz="24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Abgerundetes Rechteck 9"/>
          <p:cNvSpPr>
            <a:extLst>
              <a:ext uri="smNativeData">
                <pr:smNativeData xmlns:pr="smNativeData" val="SMDATA_13_tW3RYhMAAAAlAAAAZQAAAA0AAAAAkAAAAEgAAACQAAAASAAAAAAAAAAAAAAAAAAAAAEAAABQAAAAhbacS3FV1T8AAAAAAAAAAAAAAAAAAOA/AAAAAAAA4D8AAAAAAADgPwAAAAAAAOA/AAAAAAAA4D8AAAAAAADgPwAAAAAAAOA/AAAAAAAA4D8CAAAAjAAAAAEAAAAAAAAAN2GT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DwvYToMAAAAEAAAAAAAAAAAAAAAAAAAAAAAAAAeAAAAaAAAAAAAAAAAAAAAAAAAAAAAAAAAAAAAECcAABAnAAAAAAAAAAAAAAAAAAAAAAAAAAAAAAAAAAAAAAAAAAAAAD8AAAAAAAAAwMD/AAAAAABkAAAAMgAAAAAAAABkAAAAAAAAAH9/fwAKAAAAHwAAAFQAAAA3YZMA7u7uANHR0QAAAAAAAAAAAAAAAAAAAAAAAAAAAAAAAAAAAAAAAAAAAAAAAAIAAAACAAAAAMDA/wB/f38AAAAAAAAAAAAAAAAAAAAAAAAAAAAhAAAAGAAAABQAAADGDAAAfCAAAKQpAACGIwAAEAAAACYAAAAIAAAA//////////8="/>
              </a:ext>
            </a:extLst>
          </p:cNvSpPr>
          <p:nvPr/>
        </p:nvSpPr>
        <p:spPr>
          <a:xfrm>
            <a:off x="2076450" y="5280660"/>
            <a:ext cx="4692650" cy="494030"/>
          </a:xfrm>
          <a:prstGeom prst="roundRect">
            <a:avLst>
              <a:gd name="adj" fmla="val 16667"/>
            </a:avLst>
          </a:prstGeom>
          <a:solidFill>
            <a:srgbClr val="376193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>
              <a:defRPr lang="de-de">
                <a:solidFill>
                  <a:srgbClr val="000000"/>
                </a:solidFill>
              </a:defRPr>
            </a:pPr>
            <a:r>
              <a:rPr lang="de-de" sz="2000">
                <a:solidFill>
                  <a:schemeClr val="bg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Alternative 13.00 UHR ???</a:t>
            </a:r>
            <a:endParaRPr lang="de-de" sz="2000">
              <a:solidFill>
                <a:schemeClr val="bg2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algn="ctr">
              <a:defRPr lang="de-de">
                <a:solidFill>
                  <a:srgbClr val="000000"/>
                </a:solidFill>
              </a:defRPr>
            </a:pPr>
            <a:r>
              <a:rPr lang="de-de" sz="14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	</a:t>
            </a:r>
            <a:endParaRPr lang="de-de" sz="1400">
              <a:solidFill>
                <a:schemeClr val="tx1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Thomas Loeb</dc:creator>
  <cp:keywords/>
  <dc:description/>
  <cp:lastModifiedBy>HFV</cp:lastModifiedBy>
  <cp:revision>0</cp:revision>
  <dcterms:created xsi:type="dcterms:W3CDTF">2011-11-28T13:29:23Z</dcterms:created>
  <dcterms:modified xsi:type="dcterms:W3CDTF">2022-07-15T13:37:57Z</dcterms:modified>
</cp:coreProperties>
</file>